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tiff" ContentType="image/tiff"/>
  <Default Extension="tif" ContentType="image/tif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rawings/drawing1.xml" ContentType="application/vnd.openxmlformats-officedocument.drawingml.chartshapes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84" r:id="rId2"/>
    <p:sldId id="325" r:id="rId3"/>
    <p:sldId id="310" r:id="rId4"/>
    <p:sldId id="316" r:id="rId5"/>
    <p:sldId id="317" r:id="rId6"/>
    <p:sldId id="318" r:id="rId7"/>
    <p:sldId id="320" r:id="rId8"/>
    <p:sldId id="321" r:id="rId9"/>
    <p:sldId id="322" r:id="rId10"/>
    <p:sldId id="324" r:id="rId11"/>
    <p:sldId id="326" r:id="rId12"/>
    <p:sldId id="327" r:id="rId13"/>
    <p:sldId id="328" r:id="rId14"/>
    <p:sldId id="329" r:id="rId15"/>
    <p:sldId id="332" r:id="rId16"/>
    <p:sldId id="333" r:id="rId17"/>
    <p:sldId id="331" r:id="rId18"/>
    <p:sldId id="330" r:id="rId19"/>
  </p:sldIdLst>
  <p:sldSz cx="8640763" cy="6519863"/>
  <p:notesSz cx="10015538" cy="6881813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91">
          <p15:clr>
            <a:srgbClr val="A4A3A4"/>
          </p15:clr>
        </p15:guide>
        <p15:guide id="2" orient="horz" pos="3414">
          <p15:clr>
            <a:srgbClr val="A4A3A4"/>
          </p15:clr>
        </p15:guide>
        <p15:guide id="3" orient="horz" pos="3550">
          <p15:clr>
            <a:srgbClr val="A4A3A4"/>
          </p15:clr>
        </p15:guide>
        <p15:guide id="4" pos="498">
          <p15:clr>
            <a:srgbClr val="A4A3A4"/>
          </p15:clr>
        </p15:guide>
        <p15:guide id="5">
          <p15:clr>
            <a:srgbClr val="A4A3A4"/>
          </p15:clr>
        </p15:guide>
        <p15:guide id="6" pos="2840">
          <p15:clr>
            <a:srgbClr val="A4A3A4"/>
          </p15:clr>
        </p15:guide>
        <p15:guide id="7" pos="2736">
          <p15:clr>
            <a:srgbClr val="A4A3A4"/>
          </p15:clr>
        </p15:guide>
        <p15:guide id="8" pos="473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C0C0"/>
    <a:srgbClr val="000066"/>
    <a:srgbClr val="DDDDDD"/>
    <a:srgbClr val="666666"/>
    <a:srgbClr val="595959"/>
    <a:srgbClr val="414141"/>
    <a:srgbClr val="EEA521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9702" autoAdjust="0"/>
    <p:restoredTop sz="85820" autoAdjust="0"/>
  </p:normalViewPr>
  <p:slideViewPr>
    <p:cSldViewPr>
      <p:cViewPr>
        <p:scale>
          <a:sx n="125" d="100"/>
          <a:sy n="125" d="100"/>
        </p:scale>
        <p:origin x="294" y="-630"/>
      </p:cViewPr>
      <p:guideLst>
        <p:guide orient="horz" pos="1191"/>
        <p:guide orient="horz" pos="3414"/>
        <p:guide orient="horz" pos="3550"/>
        <p:guide pos="498"/>
        <p:guide/>
        <p:guide pos="2840"/>
        <p:guide pos="2736"/>
        <p:guide pos="4736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Prihranek energije kWh)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strRef>
              <c:f>Tabelle1!$A$2:$A$4</c:f>
              <c:strCache>
                <c:ptCount val="3"/>
                <c:pt idx="0">
                  <c:v> 80 l / d</c:v>
                </c:pt>
                <c:pt idx="1">
                  <c:v> 110 l / d</c:v>
                </c:pt>
                <c:pt idx="2">
                  <c:v> 140 l / d</c:v>
                </c:pt>
              </c:strCache>
            </c:strRef>
          </c:cat>
          <c:val>
            <c:numRef>
              <c:f>Tabelle1!$B$2:$B$4</c:f>
              <c:numCache>
                <c:formatCode>General</c:formatCode>
                <c:ptCount val="3"/>
                <c:pt idx="0">
                  <c:v>947</c:v>
                </c:pt>
                <c:pt idx="1">
                  <c:v>1111</c:v>
                </c:pt>
                <c:pt idx="2">
                  <c:v>1190</c:v>
                </c:pt>
              </c:numCache>
            </c:numRef>
          </c:val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Prihranek stroška (EUR)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/>
                </a:pPr>
                <a:endParaRPr lang="sl-SI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Tabelle1!$A$2:$A$4</c:f>
              <c:strCache>
                <c:ptCount val="3"/>
                <c:pt idx="0">
                  <c:v> 80 l / d</c:v>
                </c:pt>
                <c:pt idx="1">
                  <c:v> 110 l / d</c:v>
                </c:pt>
                <c:pt idx="2">
                  <c:v> 140 l / d</c:v>
                </c:pt>
              </c:strCache>
            </c:strRef>
          </c:cat>
          <c:val>
            <c:numRef>
              <c:f>Tabelle1!$C$2:$C$4</c:f>
              <c:numCache>
                <c:formatCode>General</c:formatCode>
                <c:ptCount val="3"/>
                <c:pt idx="0">
                  <c:v>275</c:v>
                </c:pt>
                <c:pt idx="1">
                  <c:v>306</c:v>
                </c:pt>
                <c:pt idx="2">
                  <c:v>345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600682336"/>
        <c:axId val="-600693216"/>
      </c:barChart>
      <c:catAx>
        <c:axId val="-6006823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-600693216"/>
        <c:crosses val="autoZero"/>
        <c:auto val="1"/>
        <c:lblAlgn val="ctr"/>
        <c:lblOffset val="100"/>
        <c:noMultiLvlLbl val="0"/>
      </c:catAx>
      <c:valAx>
        <c:axId val="-6006932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600682336"/>
        <c:crosses val="autoZero"/>
        <c:crossBetween val="between"/>
      </c:valAx>
      <c:spPr>
        <a:noFill/>
        <a:ln w="25398">
          <a:noFill/>
        </a:ln>
      </c:spPr>
    </c:plotArea>
    <c:legend>
      <c:legendPos val="r"/>
      <c:layout>
        <c:manualLayout>
          <c:xMode val="edge"/>
          <c:yMode val="edge"/>
          <c:x val="0.72279272207355516"/>
          <c:y val="6.1979308842678153E-2"/>
          <c:w val="0.22856933405892144"/>
          <c:h val="0.16437235205847878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200">
          <a:latin typeface="Calibri" panose="020F0502020204030204" pitchFamily="34" charset="0"/>
          <a:cs typeface="Calibri" panose="020F0502020204030204" pitchFamily="34" charset="0"/>
        </a:defRPr>
      </a:pPr>
      <a:endParaRPr lang="sl-SI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Prihranek energije (kWh)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strRef>
              <c:f>Tabelle1!$A$2:$A$4</c:f>
              <c:strCache>
                <c:ptCount val="3"/>
                <c:pt idx="0">
                  <c:v> 80 l / d</c:v>
                </c:pt>
                <c:pt idx="1">
                  <c:v> 110 l / d</c:v>
                </c:pt>
                <c:pt idx="2">
                  <c:v> 140 l / d</c:v>
                </c:pt>
              </c:strCache>
            </c:strRef>
          </c:cat>
          <c:val>
            <c:numRef>
              <c:f>Tabelle1!$B$2:$B$4</c:f>
              <c:numCache>
                <c:formatCode>General</c:formatCode>
                <c:ptCount val="3"/>
                <c:pt idx="0">
                  <c:v>792</c:v>
                </c:pt>
                <c:pt idx="1">
                  <c:v>905</c:v>
                </c:pt>
                <c:pt idx="2">
                  <c:v>989</c:v>
                </c:pt>
              </c:numCache>
            </c:numRef>
          </c:val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Prihranek stroška (EURO)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99" b="1"/>
                </a:pPr>
                <a:endParaRPr lang="sl-SI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Tabelle1!$A$2:$A$4</c:f>
              <c:strCache>
                <c:ptCount val="3"/>
                <c:pt idx="0">
                  <c:v> 80 l / d</c:v>
                </c:pt>
                <c:pt idx="1">
                  <c:v> 110 l / d</c:v>
                </c:pt>
                <c:pt idx="2">
                  <c:v> 140 l / d</c:v>
                </c:pt>
              </c:strCache>
            </c:strRef>
          </c:cat>
          <c:val>
            <c:numRef>
              <c:f>Tabelle1!$C$2:$C$4</c:f>
              <c:numCache>
                <c:formatCode>General</c:formatCode>
                <c:ptCount val="3"/>
                <c:pt idx="0">
                  <c:v>230</c:v>
                </c:pt>
                <c:pt idx="1">
                  <c:v>252</c:v>
                </c:pt>
                <c:pt idx="2">
                  <c:v>287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600689952"/>
        <c:axId val="-600689408"/>
      </c:barChart>
      <c:catAx>
        <c:axId val="-6006899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99">
                <a:latin typeface="Calibri" panose="020F0502020204030204" pitchFamily="34" charset="0"/>
                <a:cs typeface="Calibri" panose="020F0502020204030204" pitchFamily="34" charset="0"/>
              </a:defRPr>
            </a:pPr>
            <a:endParaRPr lang="sl-SI"/>
          </a:p>
        </c:txPr>
        <c:crossAx val="-600689408"/>
        <c:crosses val="autoZero"/>
        <c:auto val="1"/>
        <c:lblAlgn val="ctr"/>
        <c:lblOffset val="100"/>
        <c:noMultiLvlLbl val="0"/>
      </c:catAx>
      <c:valAx>
        <c:axId val="-60068940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99">
                <a:latin typeface="Calibri" panose="020F0502020204030204" pitchFamily="34" charset="0"/>
                <a:cs typeface="Calibri" panose="020F0502020204030204" pitchFamily="34" charset="0"/>
              </a:defRPr>
            </a:pPr>
            <a:endParaRPr lang="sl-SI"/>
          </a:p>
        </c:txPr>
        <c:crossAx val="-600689952"/>
        <c:crosses val="autoZero"/>
        <c:crossBetween val="between"/>
      </c:valAx>
      <c:spPr>
        <a:noFill/>
        <a:ln w="25369">
          <a:noFill/>
        </a:ln>
      </c:spPr>
    </c:plotArea>
    <c:legend>
      <c:legendPos val="r"/>
      <c:layout>
        <c:manualLayout>
          <c:xMode val="edge"/>
          <c:yMode val="edge"/>
          <c:x val="0.7253827646544182"/>
          <c:y val="3.2555470039929216E-2"/>
          <c:w val="0.24574491311869295"/>
          <c:h val="0.35847962833666996"/>
        </c:manualLayout>
      </c:layout>
      <c:overlay val="0"/>
      <c:txPr>
        <a:bodyPr/>
        <a:lstStyle/>
        <a:p>
          <a:pPr>
            <a:defRPr sz="1199">
              <a:latin typeface="Calibri" panose="020F0502020204030204" pitchFamily="34" charset="0"/>
              <a:cs typeface="Calibri" panose="020F0502020204030204" pitchFamily="34" charset="0"/>
            </a:defRPr>
          </a:pPr>
          <a:endParaRPr lang="sl-SI"/>
        </a:p>
      </c:txPr>
    </c:legend>
    <c:plotVisOnly val="1"/>
    <c:dispBlanksAs val="gap"/>
    <c:showDLblsOverMax val="0"/>
  </c:chart>
  <c:txPr>
    <a:bodyPr/>
    <a:lstStyle/>
    <a:p>
      <a:pPr>
        <a:defRPr sz="1798"/>
      </a:pPr>
      <a:endParaRPr lang="sl-SI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6465277902523046E-2"/>
          <c:y val="5.8750251004487115E-2"/>
          <c:w val="0.51743402472151856"/>
          <c:h val="0.8041260446009169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Prihranek energije ob pomožnem ogrevanju  (v kWh)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strRef>
              <c:f>Tabelle1!$A$2:$A$4</c:f>
              <c:strCache>
                <c:ptCount val="3"/>
                <c:pt idx="0">
                  <c:v> 80 l / d</c:v>
                </c:pt>
                <c:pt idx="1">
                  <c:v> 110 l / d</c:v>
                </c:pt>
                <c:pt idx="2">
                  <c:v> 140 l / d</c:v>
                </c:pt>
              </c:strCache>
            </c:strRef>
          </c:cat>
          <c:val>
            <c:numRef>
              <c:f>Tabelle1!$B$2:$B$4</c:f>
              <c:numCache>
                <c:formatCode>General</c:formatCode>
                <c:ptCount val="3"/>
                <c:pt idx="0">
                  <c:v>792</c:v>
                </c:pt>
                <c:pt idx="1">
                  <c:v>905</c:v>
                </c:pt>
                <c:pt idx="2">
                  <c:v>989</c:v>
                </c:pt>
              </c:numCache>
            </c:numRef>
          </c:val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Prihranki energije brez pomožnega ogrevanja (v kWh)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Tabelle1!$A$2:$A$4</c:f>
              <c:strCache>
                <c:ptCount val="3"/>
                <c:pt idx="0">
                  <c:v> 80 l / d</c:v>
                </c:pt>
                <c:pt idx="1">
                  <c:v> 110 l / d</c:v>
                </c:pt>
                <c:pt idx="2">
                  <c:v> 140 l / d</c:v>
                </c:pt>
              </c:strCache>
            </c:strRef>
          </c:cat>
          <c:val>
            <c:numRef>
              <c:f>Tabelle1!$C$2:$C$4</c:f>
              <c:numCache>
                <c:formatCode>General</c:formatCode>
                <c:ptCount val="3"/>
                <c:pt idx="0">
                  <c:v>947</c:v>
                </c:pt>
                <c:pt idx="1">
                  <c:v>1111</c:v>
                </c:pt>
                <c:pt idx="2">
                  <c:v>1199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600685056"/>
        <c:axId val="-600687776"/>
      </c:barChart>
      <c:catAx>
        <c:axId val="-6006850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99">
                <a:latin typeface="Calibri" panose="020F0502020204030204" pitchFamily="34" charset="0"/>
                <a:cs typeface="Calibri" panose="020F0502020204030204" pitchFamily="34" charset="0"/>
              </a:defRPr>
            </a:pPr>
            <a:endParaRPr lang="sl-SI"/>
          </a:p>
        </c:txPr>
        <c:crossAx val="-600687776"/>
        <c:crosses val="autoZero"/>
        <c:auto val="1"/>
        <c:lblAlgn val="ctr"/>
        <c:lblOffset val="100"/>
        <c:noMultiLvlLbl val="0"/>
      </c:catAx>
      <c:valAx>
        <c:axId val="-600687776"/>
        <c:scaling>
          <c:orientation val="minMax"/>
          <c:min val="60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99">
                <a:latin typeface="Calibri" panose="020F0502020204030204" pitchFamily="34" charset="0"/>
                <a:cs typeface="Calibri" panose="020F0502020204030204" pitchFamily="34" charset="0"/>
              </a:defRPr>
            </a:pPr>
            <a:endParaRPr lang="sl-SI"/>
          </a:p>
        </c:txPr>
        <c:crossAx val="-600685056"/>
        <c:crosses val="autoZero"/>
        <c:crossBetween val="between"/>
      </c:valAx>
      <c:spPr>
        <a:noFill/>
        <a:ln w="25378">
          <a:noFill/>
        </a:ln>
      </c:spPr>
    </c:plotArea>
    <c:legend>
      <c:legendPos val="r"/>
      <c:layout>
        <c:manualLayout>
          <c:xMode val="edge"/>
          <c:yMode val="edge"/>
          <c:x val="0.59212348694281913"/>
          <c:y val="4.9851469139423468E-2"/>
          <c:w val="0.39750181679240615"/>
          <c:h val="0.12749099414149162"/>
        </c:manualLayout>
      </c:layout>
      <c:overlay val="0"/>
      <c:txPr>
        <a:bodyPr/>
        <a:lstStyle/>
        <a:p>
          <a:pPr>
            <a:defRPr sz="1199">
              <a:latin typeface="Calibri" panose="020F0502020204030204" pitchFamily="34" charset="0"/>
              <a:cs typeface="Calibri" panose="020F0502020204030204" pitchFamily="34" charset="0"/>
            </a:defRPr>
          </a:pPr>
          <a:endParaRPr lang="sl-SI"/>
        </a:p>
      </c:txPr>
    </c:legend>
    <c:plotVisOnly val="1"/>
    <c:dispBlanksAs val="gap"/>
    <c:showDLblsOverMax val="0"/>
  </c:chart>
  <c:txPr>
    <a:bodyPr/>
    <a:lstStyle/>
    <a:p>
      <a:pPr>
        <a:defRPr sz="1798"/>
      </a:pPr>
      <a:endParaRPr lang="sl-SI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7757979364455129E-2"/>
          <c:y val="5.3196796523542131E-2"/>
          <c:w val="0.76715993181576903"/>
          <c:h val="0.8149324980848234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Würzburg!$B$1</c:f>
              <c:strCache>
                <c:ptCount val="1"/>
                <c:pt idx="0">
                  <c:v>80 l / d 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strRef>
              <c:f>Würzburg!$A$2:$A$3</c:f>
              <c:strCache>
                <c:ptCount val="2"/>
                <c:pt idx="0">
                  <c:v>SELACAL  750</c:v>
                </c:pt>
                <c:pt idx="1">
                  <c:v>SELACAL 1000</c:v>
                </c:pt>
              </c:strCache>
            </c:strRef>
          </c:cat>
          <c:val>
            <c:numRef>
              <c:f>Würzburg!$B$2:$B$3</c:f>
              <c:numCache>
                <c:formatCode>General</c:formatCode>
                <c:ptCount val="2"/>
                <c:pt idx="0">
                  <c:v>643</c:v>
                </c:pt>
                <c:pt idx="1">
                  <c:v>792</c:v>
                </c:pt>
              </c:numCache>
            </c:numRef>
          </c:val>
        </c:ser>
        <c:ser>
          <c:idx val="1"/>
          <c:order val="1"/>
          <c:tx>
            <c:strRef>
              <c:f>Würzburg!$C$1</c:f>
              <c:strCache>
                <c:ptCount val="1"/>
                <c:pt idx="0">
                  <c:v>110 l / d 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Würzburg!$A$2:$A$3</c:f>
              <c:strCache>
                <c:ptCount val="2"/>
                <c:pt idx="0">
                  <c:v>SELACAL  750</c:v>
                </c:pt>
                <c:pt idx="1">
                  <c:v>SELACAL 1000</c:v>
                </c:pt>
              </c:strCache>
            </c:strRef>
          </c:cat>
          <c:val>
            <c:numRef>
              <c:f>Würzburg!$C$2:$C$3</c:f>
              <c:numCache>
                <c:formatCode>General</c:formatCode>
                <c:ptCount val="2"/>
                <c:pt idx="0">
                  <c:v>754</c:v>
                </c:pt>
                <c:pt idx="1">
                  <c:v>905</c:v>
                </c:pt>
              </c:numCache>
            </c:numRef>
          </c:val>
        </c:ser>
        <c:ser>
          <c:idx val="2"/>
          <c:order val="2"/>
          <c:tx>
            <c:strRef>
              <c:f>Würzburg!$D$1</c:f>
              <c:strCache>
                <c:ptCount val="1"/>
                <c:pt idx="0">
                  <c:v>140 l / d 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cat>
            <c:strRef>
              <c:f>Würzburg!$A$2:$A$3</c:f>
              <c:strCache>
                <c:ptCount val="2"/>
                <c:pt idx="0">
                  <c:v>SELACAL  750</c:v>
                </c:pt>
                <c:pt idx="1">
                  <c:v>SELACAL 1000</c:v>
                </c:pt>
              </c:strCache>
            </c:strRef>
          </c:cat>
          <c:val>
            <c:numRef>
              <c:f>Würzburg!$D$2:$D$3</c:f>
              <c:numCache>
                <c:formatCode>General</c:formatCode>
                <c:ptCount val="2"/>
                <c:pt idx="0">
                  <c:v>839</c:v>
                </c:pt>
                <c:pt idx="1">
                  <c:v>989</c:v>
                </c:pt>
              </c:numCache>
            </c:numRef>
          </c:val>
        </c:ser>
        <c:ser>
          <c:idx val="3"/>
          <c:order val="3"/>
          <c:tx>
            <c:strRef>
              <c:f>Würzburg!$E$1</c:f>
              <c:strCache>
                <c:ptCount val="1"/>
                <c:pt idx="0">
                  <c:v>.</c:v>
                </c:pt>
              </c:strCache>
            </c:strRef>
          </c:tx>
          <c:invertIfNegative val="0"/>
          <c:cat>
            <c:strRef>
              <c:f>Würzburg!$A$2:$A$3</c:f>
              <c:strCache>
                <c:ptCount val="2"/>
                <c:pt idx="0">
                  <c:v>SELACAL  750</c:v>
                </c:pt>
                <c:pt idx="1">
                  <c:v>SELACAL 1000</c:v>
                </c:pt>
              </c:strCache>
            </c:strRef>
          </c:cat>
          <c:val>
            <c:numRef>
              <c:f>Würzburg!$E$2:$E$3</c:f>
              <c:numCache>
                <c:formatCode>General</c:formatCode>
                <c:ptCount val="2"/>
              </c:numCache>
            </c:numRef>
          </c:val>
        </c:ser>
        <c:ser>
          <c:idx val="4"/>
          <c:order val="4"/>
          <c:tx>
            <c:strRef>
              <c:f>Würzburg!$F$1</c:f>
              <c:strCache>
                <c:ptCount val="1"/>
                <c:pt idx="0">
                  <c:v>80 l/ d Ohne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strRef>
              <c:f>Würzburg!$A$2:$A$3</c:f>
              <c:strCache>
                <c:ptCount val="2"/>
                <c:pt idx="0">
                  <c:v>SELACAL  750</c:v>
                </c:pt>
                <c:pt idx="1">
                  <c:v>SELACAL 1000</c:v>
                </c:pt>
              </c:strCache>
            </c:strRef>
          </c:cat>
          <c:val>
            <c:numRef>
              <c:f>Würzburg!$F$2:$F$3</c:f>
              <c:numCache>
                <c:formatCode>General</c:formatCode>
                <c:ptCount val="2"/>
                <c:pt idx="0">
                  <c:v>817</c:v>
                </c:pt>
                <c:pt idx="1">
                  <c:v>947</c:v>
                </c:pt>
              </c:numCache>
            </c:numRef>
          </c:val>
        </c:ser>
        <c:ser>
          <c:idx val="5"/>
          <c:order val="5"/>
          <c:tx>
            <c:strRef>
              <c:f>Würzburg!$G$1</c:f>
              <c:strCache>
                <c:ptCount val="1"/>
                <c:pt idx="0">
                  <c:v>110 l / d 2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Würzburg!$A$2:$A$3</c:f>
              <c:strCache>
                <c:ptCount val="2"/>
                <c:pt idx="0">
                  <c:v>SELACAL  750</c:v>
                </c:pt>
                <c:pt idx="1">
                  <c:v>SELACAL 1000</c:v>
                </c:pt>
              </c:strCache>
            </c:strRef>
          </c:cat>
          <c:val>
            <c:numRef>
              <c:f>Würzburg!$G$2:$G$3</c:f>
              <c:numCache>
                <c:formatCode>General</c:formatCode>
                <c:ptCount val="2"/>
                <c:pt idx="0">
                  <c:v>896</c:v>
                </c:pt>
                <c:pt idx="1">
                  <c:v>1111</c:v>
                </c:pt>
              </c:numCache>
            </c:numRef>
          </c:val>
        </c:ser>
        <c:ser>
          <c:idx val="6"/>
          <c:order val="6"/>
          <c:tx>
            <c:strRef>
              <c:f>Würzburg!$H$1</c:f>
              <c:strCache>
                <c:ptCount val="1"/>
                <c:pt idx="0">
                  <c:v>140 l / d 2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cat>
            <c:strRef>
              <c:f>Würzburg!$A$2:$A$3</c:f>
              <c:strCache>
                <c:ptCount val="2"/>
                <c:pt idx="0">
                  <c:v>SELACAL  750</c:v>
                </c:pt>
                <c:pt idx="1">
                  <c:v>SELACAL 1000</c:v>
                </c:pt>
              </c:strCache>
            </c:strRef>
          </c:cat>
          <c:val>
            <c:numRef>
              <c:f>Würzburg!$H$2:$H$3</c:f>
              <c:numCache>
                <c:formatCode>General</c:formatCode>
                <c:ptCount val="2"/>
                <c:pt idx="0">
                  <c:v>905</c:v>
                </c:pt>
                <c:pt idx="1">
                  <c:v>1190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600687232"/>
        <c:axId val="-600691584"/>
      </c:barChart>
      <c:catAx>
        <c:axId val="-6006872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sl-SI"/>
          </a:p>
        </c:txPr>
        <c:crossAx val="-600691584"/>
        <c:crosses val="autoZero"/>
        <c:auto val="1"/>
        <c:lblAlgn val="ctr"/>
        <c:lblOffset val="100"/>
        <c:noMultiLvlLbl val="0"/>
      </c:catAx>
      <c:valAx>
        <c:axId val="-60069158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>
                <a:latin typeface="Calibri" panose="020F0502020204030204" pitchFamily="34" charset="0"/>
                <a:cs typeface="Calibri" panose="020F0502020204030204" pitchFamily="34" charset="0"/>
              </a:defRPr>
            </a:pPr>
            <a:endParaRPr lang="sl-SI"/>
          </a:p>
        </c:txPr>
        <c:crossAx val="-600687232"/>
        <c:crosses val="autoZero"/>
        <c:crossBetween val="between"/>
      </c:valAx>
      <c:spPr>
        <a:noFill/>
        <a:ln w="25399">
          <a:noFill/>
        </a:ln>
      </c:spPr>
    </c:plotArea>
    <c:legend>
      <c:legendPos val="r"/>
      <c:legendEntry>
        <c:idx val="3"/>
        <c:delete val="1"/>
      </c:legendEntry>
      <c:legendEntry>
        <c:idx val="4"/>
        <c:delete val="1"/>
      </c:legendEntry>
      <c:legendEntry>
        <c:idx val="5"/>
        <c:delete val="1"/>
      </c:legendEntry>
      <c:legendEntry>
        <c:idx val="6"/>
        <c:delete val="1"/>
      </c:legendEntry>
      <c:layout>
        <c:manualLayout>
          <c:xMode val="edge"/>
          <c:yMode val="edge"/>
          <c:x val="0.84322770498901489"/>
          <c:y val="5.6419746092889474E-2"/>
          <c:w val="0.10511396742413304"/>
          <c:h val="0.24556543741384845"/>
        </c:manualLayout>
      </c:layout>
      <c:overlay val="0"/>
      <c:txPr>
        <a:bodyPr/>
        <a:lstStyle/>
        <a:p>
          <a:pPr>
            <a:defRPr sz="1200">
              <a:latin typeface="Calibri" panose="020F0502020204030204" pitchFamily="34" charset="0"/>
              <a:cs typeface="Calibri" panose="020F0502020204030204" pitchFamily="34" charset="0"/>
            </a:defRPr>
          </a:pPr>
          <a:endParaRPr lang="sl-SI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sl-SI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Rönne!$B$1</c:f>
              <c:strCache>
                <c:ptCount val="1"/>
                <c:pt idx="0">
                  <c:v>80 l / d 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strRef>
              <c:f>Rönne!$A$2:$A$3</c:f>
              <c:strCache>
                <c:ptCount val="2"/>
                <c:pt idx="0">
                  <c:v>SELACAL 750</c:v>
                </c:pt>
                <c:pt idx="1">
                  <c:v>SELACAL 1000</c:v>
                </c:pt>
              </c:strCache>
            </c:strRef>
          </c:cat>
          <c:val>
            <c:numRef>
              <c:f>Rönne!$B$2:$B$3</c:f>
              <c:numCache>
                <c:formatCode>General</c:formatCode>
                <c:ptCount val="2"/>
                <c:pt idx="0">
                  <c:v>676</c:v>
                </c:pt>
                <c:pt idx="1">
                  <c:v>870</c:v>
                </c:pt>
              </c:numCache>
            </c:numRef>
          </c:val>
        </c:ser>
        <c:ser>
          <c:idx val="1"/>
          <c:order val="1"/>
          <c:tx>
            <c:strRef>
              <c:f>Rönne!$C$1</c:f>
              <c:strCache>
                <c:ptCount val="1"/>
                <c:pt idx="0">
                  <c:v>110 l / d 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Rönne!$A$2:$A$3</c:f>
              <c:strCache>
                <c:ptCount val="2"/>
                <c:pt idx="0">
                  <c:v>SELACAL 750</c:v>
                </c:pt>
                <c:pt idx="1">
                  <c:v>SELACAL 1000</c:v>
                </c:pt>
              </c:strCache>
            </c:strRef>
          </c:cat>
          <c:val>
            <c:numRef>
              <c:f>Rönne!$C$2:$C$3</c:f>
              <c:numCache>
                <c:formatCode>General</c:formatCode>
                <c:ptCount val="2"/>
                <c:pt idx="0">
                  <c:v>804</c:v>
                </c:pt>
                <c:pt idx="1">
                  <c:v>1066</c:v>
                </c:pt>
              </c:numCache>
            </c:numRef>
          </c:val>
        </c:ser>
        <c:ser>
          <c:idx val="2"/>
          <c:order val="2"/>
          <c:tx>
            <c:strRef>
              <c:f>Rönne!$D$1</c:f>
              <c:strCache>
                <c:ptCount val="1"/>
                <c:pt idx="0">
                  <c:v>140 l / d 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cat>
            <c:strRef>
              <c:f>Rönne!$A$2:$A$3</c:f>
              <c:strCache>
                <c:ptCount val="2"/>
                <c:pt idx="0">
                  <c:v>SELACAL 750</c:v>
                </c:pt>
                <c:pt idx="1">
                  <c:v>SELACAL 1000</c:v>
                </c:pt>
              </c:strCache>
            </c:strRef>
          </c:cat>
          <c:val>
            <c:numRef>
              <c:f>Rönne!$D$2:$D$3</c:f>
              <c:numCache>
                <c:formatCode>General</c:formatCode>
                <c:ptCount val="2"/>
                <c:pt idx="0">
                  <c:v>885</c:v>
                </c:pt>
                <c:pt idx="1">
                  <c:v>1212</c:v>
                </c:pt>
              </c:numCache>
            </c:numRef>
          </c:val>
        </c:ser>
        <c:ser>
          <c:idx val="3"/>
          <c:order val="3"/>
          <c:tx>
            <c:strRef>
              <c:f>Rönne!$E$1</c:f>
              <c:strCache>
                <c:ptCount val="1"/>
                <c:pt idx="0">
                  <c:v>.</c:v>
                </c:pt>
              </c:strCache>
            </c:strRef>
          </c:tx>
          <c:invertIfNegative val="0"/>
          <c:cat>
            <c:strRef>
              <c:f>Rönne!$A$2:$A$3</c:f>
              <c:strCache>
                <c:ptCount val="2"/>
                <c:pt idx="0">
                  <c:v>SELACAL 750</c:v>
                </c:pt>
                <c:pt idx="1">
                  <c:v>SELACAL 1000</c:v>
                </c:pt>
              </c:strCache>
            </c:strRef>
          </c:cat>
          <c:val>
            <c:numRef>
              <c:f>Rönne!$E$2:$E$3</c:f>
              <c:numCache>
                <c:formatCode>General</c:formatCode>
                <c:ptCount val="2"/>
              </c:numCache>
            </c:numRef>
          </c:val>
        </c:ser>
        <c:ser>
          <c:idx val="4"/>
          <c:order val="4"/>
          <c:tx>
            <c:strRef>
              <c:f>Rönne!$F$1</c:f>
              <c:strCache>
                <c:ptCount val="1"/>
                <c:pt idx="0">
                  <c:v>.2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strRef>
              <c:f>Rönne!$A$2:$A$3</c:f>
              <c:strCache>
                <c:ptCount val="2"/>
                <c:pt idx="0">
                  <c:v>SELACAL 750</c:v>
                </c:pt>
                <c:pt idx="1">
                  <c:v>SELACAL 1000</c:v>
                </c:pt>
              </c:strCache>
            </c:strRef>
          </c:cat>
          <c:val>
            <c:numRef>
              <c:f>Rönne!$F$2:$F$3</c:f>
              <c:numCache>
                <c:formatCode>General</c:formatCode>
                <c:ptCount val="2"/>
              </c:numCache>
            </c:numRef>
          </c:val>
        </c:ser>
        <c:ser>
          <c:idx val="5"/>
          <c:order val="5"/>
          <c:tx>
            <c:strRef>
              <c:f>Rönne!$G$1</c:f>
              <c:strCache>
                <c:ptCount val="1"/>
                <c:pt idx="0">
                  <c:v>80 l / d ohne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strRef>
              <c:f>Rönne!$A$2:$A$3</c:f>
              <c:strCache>
                <c:ptCount val="2"/>
                <c:pt idx="0">
                  <c:v>SELACAL 750</c:v>
                </c:pt>
                <c:pt idx="1">
                  <c:v>SELACAL 1000</c:v>
                </c:pt>
              </c:strCache>
            </c:strRef>
          </c:cat>
          <c:val>
            <c:numRef>
              <c:f>Rönne!$G$2:$G$3</c:f>
              <c:numCache>
                <c:formatCode>General</c:formatCode>
                <c:ptCount val="2"/>
                <c:pt idx="0">
                  <c:v>855</c:v>
                </c:pt>
                <c:pt idx="1">
                  <c:v>986</c:v>
                </c:pt>
              </c:numCache>
            </c:numRef>
          </c:val>
        </c:ser>
        <c:ser>
          <c:idx val="6"/>
          <c:order val="6"/>
          <c:tx>
            <c:strRef>
              <c:f>Rönne!$H$1</c:f>
              <c:strCache>
                <c:ptCount val="1"/>
                <c:pt idx="0">
                  <c:v>110 l / d ohne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Rönne!$A$2:$A$3</c:f>
              <c:strCache>
                <c:ptCount val="2"/>
                <c:pt idx="0">
                  <c:v>SELACAL 750</c:v>
                </c:pt>
                <c:pt idx="1">
                  <c:v>SELACAL 1000</c:v>
                </c:pt>
              </c:strCache>
            </c:strRef>
          </c:cat>
          <c:val>
            <c:numRef>
              <c:f>Rönne!$H$2:$H$3</c:f>
              <c:numCache>
                <c:formatCode>General</c:formatCode>
                <c:ptCount val="2"/>
                <c:pt idx="0">
                  <c:v>938</c:v>
                </c:pt>
                <c:pt idx="1">
                  <c:v>1164</c:v>
                </c:pt>
              </c:numCache>
            </c:numRef>
          </c:val>
        </c:ser>
        <c:ser>
          <c:idx val="7"/>
          <c:order val="7"/>
          <c:tx>
            <c:strRef>
              <c:f>Rönne!$I$1</c:f>
              <c:strCache>
                <c:ptCount val="1"/>
                <c:pt idx="0">
                  <c:v>140 l / d ohne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cat>
            <c:strRef>
              <c:f>Rönne!$A$2:$A$3</c:f>
              <c:strCache>
                <c:ptCount val="2"/>
                <c:pt idx="0">
                  <c:v>SELACAL 750</c:v>
                </c:pt>
                <c:pt idx="1">
                  <c:v>SELACAL 1000</c:v>
                </c:pt>
              </c:strCache>
            </c:strRef>
          </c:cat>
          <c:val>
            <c:numRef>
              <c:f>Rönne!$I$2:$I$3</c:f>
              <c:numCache>
                <c:formatCode>General</c:formatCode>
                <c:ptCount val="2"/>
                <c:pt idx="0">
                  <c:v>949</c:v>
                </c:pt>
                <c:pt idx="1">
                  <c:v>1247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600697568"/>
        <c:axId val="-600686688"/>
      </c:barChart>
      <c:catAx>
        <c:axId val="-6006975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-600686688"/>
        <c:crosses val="autoZero"/>
        <c:auto val="1"/>
        <c:lblAlgn val="ctr"/>
        <c:lblOffset val="100"/>
        <c:noMultiLvlLbl val="0"/>
      </c:catAx>
      <c:valAx>
        <c:axId val="-6006866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99"/>
            </a:pPr>
            <a:endParaRPr lang="sl-SI"/>
          </a:p>
        </c:txPr>
        <c:crossAx val="-600697568"/>
        <c:crosses val="autoZero"/>
        <c:crossBetween val="between"/>
      </c:valAx>
      <c:spPr>
        <a:noFill/>
        <a:ln w="25379">
          <a:noFill/>
        </a:ln>
      </c:spPr>
    </c:plotArea>
    <c:legend>
      <c:legendPos val="r"/>
      <c:legendEntry>
        <c:idx val="3"/>
        <c:delete val="1"/>
      </c:legendEntry>
      <c:legendEntry>
        <c:idx val="4"/>
        <c:delete val="1"/>
      </c:legendEntry>
      <c:legendEntry>
        <c:idx val="5"/>
        <c:delete val="1"/>
      </c:legendEntry>
      <c:legendEntry>
        <c:idx val="6"/>
        <c:delete val="1"/>
      </c:legendEntry>
      <c:legendEntry>
        <c:idx val="7"/>
        <c:delete val="1"/>
      </c:legendEntry>
      <c:layout>
        <c:manualLayout>
          <c:xMode val="edge"/>
          <c:yMode val="edge"/>
          <c:x val="0.87912413245775112"/>
          <c:y val="3.262593032035379E-2"/>
          <c:w val="0.10553359683794461"/>
          <c:h val="0.21988698330516901"/>
        </c:manualLayout>
      </c:layout>
      <c:overlay val="0"/>
      <c:txPr>
        <a:bodyPr/>
        <a:lstStyle/>
        <a:p>
          <a:pPr>
            <a:defRPr sz="1199"/>
          </a:pPr>
          <a:endParaRPr lang="sl-SI"/>
        </a:p>
      </c:txPr>
    </c:legend>
    <c:plotVisOnly val="1"/>
    <c:dispBlanksAs val="gap"/>
    <c:showDLblsOverMax val="0"/>
  </c:chart>
  <c:txPr>
    <a:bodyPr/>
    <a:lstStyle/>
    <a:p>
      <a:pPr>
        <a:defRPr sz="1799"/>
      </a:pPr>
      <a:endParaRPr lang="sl-SI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80 l / d 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strRef>
              <c:f>Tabelle1!$A$2:$A$3</c:f>
              <c:strCache>
                <c:ptCount val="2"/>
                <c:pt idx="0">
                  <c:v>SELACAL 750 </c:v>
                </c:pt>
                <c:pt idx="1">
                  <c:v>SELACAL 1000</c:v>
                </c:pt>
              </c:strCache>
            </c:strRef>
          </c:cat>
          <c:val>
            <c:numRef>
              <c:f>Tabelle1!$B$2:$B$3</c:f>
              <c:numCache>
                <c:formatCode>General</c:formatCode>
                <c:ptCount val="2"/>
                <c:pt idx="0">
                  <c:v>980</c:v>
                </c:pt>
                <c:pt idx="1">
                  <c:v>1228</c:v>
                </c:pt>
              </c:numCache>
            </c:numRef>
          </c:val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110 l / d 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Tabelle1!$A$2:$A$3</c:f>
              <c:strCache>
                <c:ptCount val="2"/>
                <c:pt idx="0">
                  <c:v>SELACAL 750 </c:v>
                </c:pt>
                <c:pt idx="1">
                  <c:v>SELACAL 1000</c:v>
                </c:pt>
              </c:strCache>
            </c:strRef>
          </c:cat>
          <c:val>
            <c:numRef>
              <c:f>Tabelle1!$C$2:$C$3</c:f>
              <c:numCache>
                <c:formatCode>General</c:formatCode>
                <c:ptCount val="2"/>
                <c:pt idx="0">
                  <c:v>1113</c:v>
                </c:pt>
                <c:pt idx="1">
                  <c:v>1471</c:v>
                </c:pt>
              </c:numCache>
            </c:numRef>
          </c:val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140 l / d 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cat>
            <c:strRef>
              <c:f>Tabelle1!$A$2:$A$3</c:f>
              <c:strCache>
                <c:ptCount val="2"/>
                <c:pt idx="0">
                  <c:v>SELACAL 750 </c:v>
                </c:pt>
                <c:pt idx="1">
                  <c:v>SELACAL 1000</c:v>
                </c:pt>
              </c:strCache>
            </c:strRef>
          </c:cat>
          <c:val>
            <c:numRef>
              <c:f>Tabelle1!$D$2:$D$3</c:f>
              <c:numCache>
                <c:formatCode>General</c:formatCode>
                <c:ptCount val="2"/>
                <c:pt idx="0">
                  <c:v>1229</c:v>
                </c:pt>
                <c:pt idx="1">
                  <c:v>1598</c:v>
                </c:pt>
              </c:numCache>
            </c:numRef>
          </c:val>
        </c:ser>
        <c:ser>
          <c:idx val="3"/>
          <c:order val="3"/>
          <c:tx>
            <c:strRef>
              <c:f>Tabelle1!$E$1</c:f>
              <c:strCache>
                <c:ptCount val="1"/>
                <c:pt idx="0">
                  <c:v>Spalte1</c:v>
                </c:pt>
              </c:strCache>
            </c:strRef>
          </c:tx>
          <c:invertIfNegative val="0"/>
          <c:cat>
            <c:strRef>
              <c:f>Tabelle1!$A$2:$A$3</c:f>
              <c:strCache>
                <c:ptCount val="2"/>
                <c:pt idx="0">
                  <c:v>SELACAL 750 </c:v>
                </c:pt>
                <c:pt idx="1">
                  <c:v>SELACAL 1000</c:v>
                </c:pt>
              </c:strCache>
            </c:strRef>
          </c:cat>
          <c:val>
            <c:numRef>
              <c:f>Tabelle1!$E$2:$E$3</c:f>
              <c:numCache>
                <c:formatCode>General</c:formatCode>
                <c:ptCount val="2"/>
              </c:numCache>
            </c:numRef>
          </c:val>
        </c:ser>
        <c:ser>
          <c:idx val="4"/>
          <c:order val="4"/>
          <c:tx>
            <c:strRef>
              <c:f>Tabelle1!$F$1</c:f>
              <c:strCache>
                <c:ptCount val="1"/>
                <c:pt idx="0">
                  <c:v>80 l/ d Ohne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strRef>
              <c:f>Tabelle1!$A$2:$A$3</c:f>
              <c:strCache>
                <c:ptCount val="2"/>
                <c:pt idx="0">
                  <c:v>SELACAL 750 </c:v>
                </c:pt>
                <c:pt idx="1">
                  <c:v>SELACAL 1000</c:v>
                </c:pt>
              </c:strCache>
            </c:strRef>
          </c:cat>
          <c:val>
            <c:numRef>
              <c:f>Tabelle1!$F$2:$F$3</c:f>
              <c:numCache>
                <c:formatCode>General</c:formatCode>
                <c:ptCount val="2"/>
                <c:pt idx="0">
                  <c:v>1188</c:v>
                </c:pt>
                <c:pt idx="1">
                  <c:v>1311</c:v>
                </c:pt>
              </c:numCache>
            </c:numRef>
          </c:val>
        </c:ser>
        <c:ser>
          <c:idx val="5"/>
          <c:order val="5"/>
          <c:tx>
            <c:strRef>
              <c:f>Tabelle1!$G$1</c:f>
              <c:strCache>
                <c:ptCount val="1"/>
                <c:pt idx="0">
                  <c:v>110 l / d Ohne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Tabelle1!$A$2:$A$3</c:f>
              <c:strCache>
                <c:ptCount val="2"/>
                <c:pt idx="0">
                  <c:v>SELACAL 750 </c:v>
                </c:pt>
                <c:pt idx="1">
                  <c:v>SELACAL 1000</c:v>
                </c:pt>
              </c:strCache>
            </c:strRef>
          </c:cat>
          <c:val>
            <c:numRef>
              <c:f>Tabelle1!$G$2:$G$3</c:f>
              <c:numCache>
                <c:formatCode>General</c:formatCode>
                <c:ptCount val="2"/>
                <c:pt idx="0">
                  <c:v>1333</c:v>
                </c:pt>
                <c:pt idx="1">
                  <c:v>1641</c:v>
                </c:pt>
              </c:numCache>
            </c:numRef>
          </c:val>
        </c:ser>
        <c:ser>
          <c:idx val="6"/>
          <c:order val="6"/>
          <c:tx>
            <c:strRef>
              <c:f>Tabelle1!$H$1</c:f>
              <c:strCache>
                <c:ptCount val="1"/>
                <c:pt idx="0">
                  <c:v>140 l / d ohne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cat>
            <c:strRef>
              <c:f>Tabelle1!$A$2:$A$3</c:f>
              <c:strCache>
                <c:ptCount val="2"/>
                <c:pt idx="0">
                  <c:v>SELACAL 750 </c:v>
                </c:pt>
                <c:pt idx="1">
                  <c:v>SELACAL 1000</c:v>
                </c:pt>
              </c:strCache>
            </c:strRef>
          </c:cat>
          <c:val>
            <c:numRef>
              <c:f>Tabelle1!$H$2:$H$3</c:f>
              <c:numCache>
                <c:formatCode>General</c:formatCode>
                <c:ptCount val="2"/>
                <c:pt idx="0">
                  <c:v>1349</c:v>
                </c:pt>
                <c:pt idx="1">
                  <c:v>1786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600682880"/>
        <c:axId val="-880155104"/>
      </c:barChart>
      <c:catAx>
        <c:axId val="-6006828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-880155104"/>
        <c:crosses val="autoZero"/>
        <c:auto val="1"/>
        <c:lblAlgn val="ctr"/>
        <c:lblOffset val="100"/>
        <c:noMultiLvlLbl val="0"/>
      </c:catAx>
      <c:valAx>
        <c:axId val="-88015510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sl-SI"/>
          </a:p>
        </c:txPr>
        <c:crossAx val="-600682880"/>
        <c:crosses val="autoZero"/>
        <c:crossBetween val="between"/>
      </c:valAx>
      <c:spPr>
        <a:noFill/>
        <a:ln w="25403">
          <a:noFill/>
        </a:ln>
      </c:spPr>
    </c:plotArea>
    <c:legend>
      <c:legendPos val="r"/>
      <c:legendEntry>
        <c:idx val="3"/>
        <c:delete val="1"/>
      </c:legendEntry>
      <c:legendEntry>
        <c:idx val="4"/>
        <c:delete val="1"/>
      </c:legendEntry>
      <c:legendEntry>
        <c:idx val="5"/>
        <c:delete val="1"/>
      </c:legendEntry>
      <c:legendEntry>
        <c:idx val="6"/>
        <c:delete val="1"/>
      </c:legendEntry>
      <c:layout>
        <c:manualLayout>
          <c:xMode val="edge"/>
          <c:yMode val="edge"/>
          <c:x val="0.85832269978110431"/>
          <c:y val="6.3324700306501419E-2"/>
          <c:w val="0.10548626456277943"/>
          <c:h val="0.21235478843290281"/>
        </c:manualLayout>
      </c:layout>
      <c:overlay val="0"/>
      <c:txPr>
        <a:bodyPr/>
        <a:lstStyle/>
        <a:p>
          <a:pPr>
            <a:defRPr sz="1200"/>
          </a:pPr>
          <a:endParaRPr lang="sl-SI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sl-SI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Tabelle1!$C$1</c:f>
              <c:strCache>
                <c:ptCount val="1"/>
                <c:pt idx="0">
                  <c:v>80 l /d 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strRef>
              <c:f>Tabelle1!$B$2:$B$3</c:f>
              <c:strCache>
                <c:ptCount val="2"/>
                <c:pt idx="0">
                  <c:v>SELACAL  750</c:v>
                </c:pt>
                <c:pt idx="1">
                  <c:v>SELACAL 1000</c:v>
                </c:pt>
              </c:strCache>
            </c:strRef>
          </c:cat>
          <c:val>
            <c:numRef>
              <c:f>Tabelle1!$C$2:$C$3</c:f>
              <c:numCache>
                <c:formatCode>General</c:formatCode>
                <c:ptCount val="2"/>
                <c:pt idx="0">
                  <c:v>789</c:v>
                </c:pt>
                <c:pt idx="1">
                  <c:v>1024</c:v>
                </c:pt>
              </c:numCache>
            </c:numRef>
          </c:val>
        </c:ser>
        <c:ser>
          <c:idx val="1"/>
          <c:order val="1"/>
          <c:tx>
            <c:strRef>
              <c:f>Tabelle1!$D$1</c:f>
              <c:strCache>
                <c:ptCount val="1"/>
                <c:pt idx="0">
                  <c:v>110 l / d 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Tabelle1!$B$2:$B$3</c:f>
              <c:strCache>
                <c:ptCount val="2"/>
                <c:pt idx="0">
                  <c:v>SELACAL  750</c:v>
                </c:pt>
                <c:pt idx="1">
                  <c:v>SELACAL 1000</c:v>
                </c:pt>
              </c:strCache>
            </c:strRef>
          </c:cat>
          <c:val>
            <c:numRef>
              <c:f>Tabelle1!$D$2:$D$3</c:f>
              <c:numCache>
                <c:formatCode>General</c:formatCode>
                <c:ptCount val="2"/>
                <c:pt idx="0">
                  <c:v>860</c:v>
                </c:pt>
                <c:pt idx="1">
                  <c:v>1208</c:v>
                </c:pt>
              </c:numCache>
            </c:numRef>
          </c:val>
        </c:ser>
        <c:ser>
          <c:idx val="2"/>
          <c:order val="2"/>
          <c:tx>
            <c:strRef>
              <c:f>Tabelle1!$E$1</c:f>
              <c:strCache>
                <c:ptCount val="1"/>
                <c:pt idx="0">
                  <c:v>140 l / d 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cat>
            <c:strRef>
              <c:f>Tabelle1!$B$2:$B$3</c:f>
              <c:strCache>
                <c:ptCount val="2"/>
                <c:pt idx="0">
                  <c:v>SELACAL  750</c:v>
                </c:pt>
                <c:pt idx="1">
                  <c:v>SELACAL 1000</c:v>
                </c:pt>
              </c:strCache>
            </c:strRef>
          </c:cat>
          <c:val>
            <c:numRef>
              <c:f>Tabelle1!$E$2:$E$3</c:f>
              <c:numCache>
                <c:formatCode>General</c:formatCode>
                <c:ptCount val="2"/>
                <c:pt idx="0">
                  <c:v>935</c:v>
                </c:pt>
                <c:pt idx="1">
                  <c:v>1294</c:v>
                </c:pt>
              </c:numCache>
            </c:numRef>
          </c:val>
        </c:ser>
        <c:ser>
          <c:idx val="3"/>
          <c:order val="3"/>
          <c:tx>
            <c:strRef>
              <c:f>Tabelle1!$F$1</c:f>
              <c:strCache>
                <c:ptCount val="1"/>
                <c:pt idx="0">
                  <c:v>Spalte1</c:v>
                </c:pt>
              </c:strCache>
            </c:strRef>
          </c:tx>
          <c:invertIfNegative val="0"/>
          <c:cat>
            <c:strRef>
              <c:f>Tabelle1!$B$2:$B$3</c:f>
              <c:strCache>
                <c:ptCount val="2"/>
                <c:pt idx="0">
                  <c:v>SELACAL  750</c:v>
                </c:pt>
                <c:pt idx="1">
                  <c:v>SELACAL 1000</c:v>
                </c:pt>
              </c:strCache>
            </c:strRef>
          </c:cat>
          <c:val>
            <c:numRef>
              <c:f>Tabelle1!$F$2:$F$3</c:f>
              <c:numCache>
                <c:formatCode>General</c:formatCode>
                <c:ptCount val="2"/>
              </c:numCache>
            </c:numRef>
          </c:val>
        </c:ser>
        <c:ser>
          <c:idx val="4"/>
          <c:order val="4"/>
          <c:tx>
            <c:strRef>
              <c:f>Tabelle1!$G$1</c:f>
              <c:strCache>
                <c:ptCount val="1"/>
                <c:pt idx="0">
                  <c:v>.</c:v>
                </c:pt>
              </c:strCache>
            </c:strRef>
          </c:tx>
          <c:invertIfNegative val="0"/>
          <c:cat>
            <c:strRef>
              <c:f>Tabelle1!$B$2:$B$3</c:f>
              <c:strCache>
                <c:ptCount val="2"/>
                <c:pt idx="0">
                  <c:v>SELACAL  750</c:v>
                </c:pt>
                <c:pt idx="1">
                  <c:v>SELACAL 1000</c:v>
                </c:pt>
              </c:strCache>
            </c:strRef>
          </c:cat>
          <c:val>
            <c:numRef>
              <c:f>Tabelle1!$G$2:$G$3</c:f>
              <c:numCache>
                <c:formatCode>General</c:formatCode>
                <c:ptCount val="2"/>
              </c:numCache>
            </c:numRef>
          </c:val>
        </c:ser>
        <c:ser>
          <c:idx val="5"/>
          <c:order val="5"/>
          <c:tx>
            <c:strRef>
              <c:f>Tabelle1!$H$1</c:f>
              <c:strCache>
                <c:ptCount val="1"/>
                <c:pt idx="0">
                  <c:v>80 l/ d Ohne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cat>
            <c:strRef>
              <c:f>Tabelle1!$B$2:$B$3</c:f>
              <c:strCache>
                <c:ptCount val="2"/>
                <c:pt idx="0">
                  <c:v>SELACAL  750</c:v>
                </c:pt>
                <c:pt idx="1">
                  <c:v>SELACAL 1000</c:v>
                </c:pt>
              </c:strCache>
            </c:strRef>
          </c:cat>
          <c:val>
            <c:numRef>
              <c:f>Tabelle1!$H$2:$H$3</c:f>
              <c:numCache>
                <c:formatCode>General</c:formatCode>
                <c:ptCount val="2"/>
                <c:pt idx="0">
                  <c:v>973</c:v>
                </c:pt>
                <c:pt idx="1">
                  <c:v>1092</c:v>
                </c:pt>
              </c:numCache>
            </c:numRef>
          </c:val>
        </c:ser>
        <c:ser>
          <c:idx val="6"/>
          <c:order val="6"/>
          <c:tx>
            <c:strRef>
              <c:f>Tabelle1!$I$1</c:f>
              <c:strCache>
                <c:ptCount val="1"/>
                <c:pt idx="0">
                  <c:v>110 l / d Ohne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Tabelle1!$B$2:$B$3</c:f>
              <c:strCache>
                <c:ptCount val="2"/>
                <c:pt idx="0">
                  <c:v>SELACAL  750</c:v>
                </c:pt>
                <c:pt idx="1">
                  <c:v>SELACAL 1000</c:v>
                </c:pt>
              </c:strCache>
            </c:strRef>
          </c:cat>
          <c:val>
            <c:numRef>
              <c:f>Tabelle1!$I$2:$I$3</c:f>
              <c:numCache>
                <c:formatCode>General</c:formatCode>
                <c:ptCount val="2"/>
                <c:pt idx="0">
                  <c:v>1108</c:v>
                </c:pt>
                <c:pt idx="1">
                  <c:v>1357</c:v>
                </c:pt>
              </c:numCache>
            </c:numRef>
          </c:val>
        </c:ser>
        <c:ser>
          <c:idx val="7"/>
          <c:order val="7"/>
          <c:tx>
            <c:strRef>
              <c:f>Tabelle1!$J$1</c:f>
              <c:strCache>
                <c:ptCount val="1"/>
                <c:pt idx="0">
                  <c:v>140 l / d ohne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cat>
            <c:strRef>
              <c:f>Tabelle1!$B$2:$B$3</c:f>
              <c:strCache>
                <c:ptCount val="2"/>
                <c:pt idx="0">
                  <c:v>SELACAL  750</c:v>
                </c:pt>
                <c:pt idx="1">
                  <c:v>SELACAL 1000</c:v>
                </c:pt>
              </c:strCache>
            </c:strRef>
          </c:cat>
          <c:val>
            <c:numRef>
              <c:f>Tabelle1!$J$2:$J$3</c:f>
              <c:numCache>
                <c:formatCode>General</c:formatCode>
                <c:ptCount val="2"/>
                <c:pt idx="0">
                  <c:v>1130</c:v>
                </c:pt>
                <c:pt idx="1">
                  <c:v>1519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511200848"/>
        <c:axId val="-511199760"/>
      </c:barChart>
      <c:catAx>
        <c:axId val="-5112008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-511199760"/>
        <c:crosses val="autoZero"/>
        <c:auto val="1"/>
        <c:lblAlgn val="ctr"/>
        <c:lblOffset val="100"/>
        <c:noMultiLvlLbl val="0"/>
      </c:catAx>
      <c:valAx>
        <c:axId val="-5111997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98"/>
            </a:pPr>
            <a:endParaRPr lang="sl-SI"/>
          </a:p>
        </c:txPr>
        <c:crossAx val="-511200848"/>
        <c:crosses val="autoZero"/>
        <c:crossBetween val="between"/>
      </c:valAx>
      <c:spPr>
        <a:noFill/>
        <a:ln w="25359">
          <a:noFill/>
        </a:ln>
      </c:spPr>
    </c:plotArea>
    <c:legend>
      <c:legendPos val="r"/>
      <c:legendEntry>
        <c:idx val="3"/>
        <c:delete val="1"/>
      </c:legendEntry>
      <c:legendEntry>
        <c:idx val="4"/>
        <c:delete val="1"/>
      </c:legendEntry>
      <c:legendEntry>
        <c:idx val="5"/>
        <c:delete val="1"/>
      </c:legendEntry>
      <c:legendEntry>
        <c:idx val="6"/>
        <c:delete val="1"/>
      </c:legendEntry>
      <c:legendEntry>
        <c:idx val="7"/>
        <c:delete val="1"/>
      </c:legendEntry>
      <c:layout>
        <c:manualLayout>
          <c:xMode val="edge"/>
          <c:yMode val="edge"/>
          <c:x val="0.86344665832854817"/>
          <c:y val="3.6705072222319654E-2"/>
          <c:w val="0.10662447788432039"/>
          <c:h val="0.21452074893756323"/>
        </c:manualLayout>
      </c:layout>
      <c:overlay val="0"/>
      <c:txPr>
        <a:bodyPr/>
        <a:lstStyle/>
        <a:p>
          <a:pPr>
            <a:defRPr sz="1198"/>
          </a:pPr>
          <a:endParaRPr lang="sl-SI"/>
        </a:p>
      </c:txPr>
    </c:legend>
    <c:plotVisOnly val="1"/>
    <c:dispBlanksAs val="gap"/>
    <c:showDLblsOverMax val="0"/>
  </c:chart>
  <c:txPr>
    <a:bodyPr/>
    <a:lstStyle/>
    <a:p>
      <a:pPr>
        <a:defRPr sz="1797"/>
      </a:pPr>
      <a:endParaRPr lang="sl-SI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0.0853</cdr:x>
      <cdr:y>0.28095</cdr:y>
    </cdr:from>
    <cdr:to>
      <cdr:x>0.27837</cdr:x>
      <cdr:y>0.37149</cdr:y>
    </cdr:to>
    <cdr:sp macro="" textlink="">
      <cdr:nvSpPr>
        <cdr:cNvPr id="2" name="Textfeld 1"/>
        <cdr:cNvSpPr txBox="1"/>
      </cdr:nvSpPr>
      <cdr:spPr>
        <a:xfrm xmlns:a="http://schemas.openxmlformats.org/drawingml/2006/main">
          <a:off x="638753" y="893747"/>
          <a:ext cx="1445797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sl-SI" sz="1000" dirty="0" smtClean="0">
              <a:latin typeface="Calibri" panose="020F0502020204030204" pitchFamily="34" charset="0"/>
              <a:cs typeface="Calibri" panose="020F0502020204030204" pitchFamily="34" charset="0"/>
            </a:rPr>
            <a:t>Brez pomožnega gretja</a:t>
          </a:r>
          <a:endParaRPr lang="en-US" sz="1000" dirty="0">
            <a:latin typeface="Calibri" panose="020F0502020204030204" pitchFamily="34" charset="0"/>
            <a:cs typeface="Calibri" panose="020F0502020204030204" pitchFamily="34" charset="0"/>
          </a:endParaRPr>
        </a:p>
      </cdr:txBody>
    </cdr:sp>
  </cdr:relSizeAnchor>
  <cdr:relSizeAnchor xmlns:cdr="http://schemas.openxmlformats.org/drawingml/2006/chartDrawing">
    <cdr:from>
      <cdr:x>0.67014</cdr:x>
      <cdr:y>0.07078</cdr:y>
    </cdr:from>
    <cdr:to>
      <cdr:x>0.8632</cdr:x>
      <cdr:y>0.16133</cdr:y>
    </cdr:to>
    <cdr:sp macro="" textlink="">
      <cdr:nvSpPr>
        <cdr:cNvPr id="3" name="Textfeld 1"/>
        <cdr:cNvSpPr txBox="1"/>
      </cdr:nvSpPr>
      <cdr:spPr>
        <a:xfrm xmlns:a="http://schemas.openxmlformats.org/drawingml/2006/main">
          <a:off x="5018341" y="225177"/>
          <a:ext cx="1445797" cy="2880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defPPr>
            <a:defRPr lang="de-DE"/>
          </a:defPPr>
          <a:lvl1pPr algn="l" rtl="0" eaLnBrk="0" fontAlgn="base" hangingPunct="0">
            <a:spcBef>
              <a:spcPct val="0"/>
            </a:spcBef>
            <a:spcAft>
              <a:spcPct val="0"/>
            </a:spcAft>
            <a:defRPr sz="2000" kern="1200">
              <a:solidFill>
                <a:schemeClr val="tx1"/>
              </a:solidFill>
              <a:latin typeface="Arial" charset="0"/>
              <a:ea typeface="ＭＳ Ｐゴシック" pitchFamily="34" charset="-128"/>
              <a:cs typeface="+mn-cs"/>
            </a:defRPr>
          </a:lvl1pPr>
          <a:lvl2pPr marL="457200" algn="l" rtl="0" eaLnBrk="0" fontAlgn="base" hangingPunct="0">
            <a:spcBef>
              <a:spcPct val="0"/>
            </a:spcBef>
            <a:spcAft>
              <a:spcPct val="0"/>
            </a:spcAft>
            <a:defRPr sz="2000" kern="1200">
              <a:solidFill>
                <a:schemeClr val="tx1"/>
              </a:solidFill>
              <a:latin typeface="Arial" charset="0"/>
              <a:ea typeface="ＭＳ Ｐゴシック" pitchFamily="34" charset="-128"/>
              <a:cs typeface="+mn-cs"/>
            </a:defRPr>
          </a:lvl2pPr>
          <a:lvl3pPr marL="914400" algn="l" rtl="0" eaLnBrk="0" fontAlgn="base" hangingPunct="0">
            <a:spcBef>
              <a:spcPct val="0"/>
            </a:spcBef>
            <a:spcAft>
              <a:spcPct val="0"/>
            </a:spcAft>
            <a:defRPr sz="2000" kern="1200">
              <a:solidFill>
                <a:schemeClr val="tx1"/>
              </a:solidFill>
              <a:latin typeface="Arial" charset="0"/>
              <a:ea typeface="ＭＳ Ｐゴシック" pitchFamily="34" charset="-128"/>
              <a:cs typeface="+mn-cs"/>
            </a:defRPr>
          </a:lvl3pPr>
          <a:lvl4pPr marL="1371600" algn="l" rtl="0" eaLnBrk="0" fontAlgn="base" hangingPunct="0">
            <a:spcBef>
              <a:spcPct val="0"/>
            </a:spcBef>
            <a:spcAft>
              <a:spcPct val="0"/>
            </a:spcAft>
            <a:defRPr sz="2000" kern="1200">
              <a:solidFill>
                <a:schemeClr val="tx1"/>
              </a:solidFill>
              <a:latin typeface="Arial" charset="0"/>
              <a:ea typeface="ＭＳ Ｐゴシック" pitchFamily="34" charset="-128"/>
              <a:cs typeface="+mn-cs"/>
            </a:defRPr>
          </a:lvl4pPr>
          <a:lvl5pPr marL="1828800" algn="l" rtl="0" eaLnBrk="0" fontAlgn="base" hangingPunct="0">
            <a:spcBef>
              <a:spcPct val="0"/>
            </a:spcBef>
            <a:spcAft>
              <a:spcPct val="0"/>
            </a:spcAft>
            <a:defRPr sz="2000" kern="1200">
              <a:solidFill>
                <a:schemeClr val="tx1"/>
              </a:solidFill>
              <a:latin typeface="Arial" charset="0"/>
              <a:ea typeface="ＭＳ Ｐゴシック" pitchFamily="34" charset="-128"/>
              <a:cs typeface="+mn-cs"/>
            </a:defRPr>
          </a:lvl5pPr>
          <a:lvl6pPr marL="2286000" algn="l" defTabSz="914400" rtl="0" eaLnBrk="1" latinLnBrk="0" hangingPunct="1">
            <a:defRPr sz="2000" kern="1200">
              <a:solidFill>
                <a:schemeClr val="tx1"/>
              </a:solidFill>
              <a:latin typeface="Arial" charset="0"/>
              <a:ea typeface="ＭＳ Ｐゴシック" pitchFamily="34" charset="-128"/>
              <a:cs typeface="+mn-cs"/>
            </a:defRPr>
          </a:lvl6pPr>
          <a:lvl7pPr marL="2743200" algn="l" defTabSz="914400" rtl="0" eaLnBrk="1" latinLnBrk="0" hangingPunct="1">
            <a:defRPr sz="2000" kern="1200">
              <a:solidFill>
                <a:schemeClr val="tx1"/>
              </a:solidFill>
              <a:latin typeface="Arial" charset="0"/>
              <a:ea typeface="ＭＳ Ｐゴシック" pitchFamily="34" charset="-128"/>
              <a:cs typeface="+mn-cs"/>
            </a:defRPr>
          </a:lvl7pPr>
          <a:lvl8pPr marL="3200400" algn="l" defTabSz="914400" rtl="0" eaLnBrk="1" latinLnBrk="0" hangingPunct="1">
            <a:defRPr sz="2000" kern="1200">
              <a:solidFill>
                <a:schemeClr val="tx1"/>
              </a:solidFill>
              <a:latin typeface="Arial" charset="0"/>
              <a:ea typeface="ＭＳ Ｐゴシック" pitchFamily="34" charset="-128"/>
              <a:cs typeface="+mn-cs"/>
            </a:defRPr>
          </a:lvl8pPr>
          <a:lvl9pPr marL="3657600" algn="l" defTabSz="914400" rtl="0" eaLnBrk="1" latinLnBrk="0" hangingPunct="1">
            <a:defRPr sz="2000" kern="1200">
              <a:solidFill>
                <a:schemeClr val="tx1"/>
              </a:solidFill>
              <a:latin typeface="Arial" charset="0"/>
              <a:ea typeface="ＭＳ Ｐゴシック" pitchFamily="34" charset="-128"/>
              <a:cs typeface="+mn-cs"/>
            </a:defRPr>
          </a:lvl9pPr>
        </a:lstStyle>
        <a:p xmlns:a="http://schemas.openxmlformats.org/drawingml/2006/main">
          <a:r>
            <a:rPr lang="sl-SI" sz="1000" dirty="0" smtClean="0">
              <a:latin typeface="Calibri" panose="020F0502020204030204" pitchFamily="34" charset="0"/>
              <a:cs typeface="Calibri" panose="020F0502020204030204" pitchFamily="34" charset="0"/>
            </a:rPr>
            <a:t>S pomožnim gretjem</a:t>
          </a:r>
          <a:endParaRPr lang="en-US" sz="1000" dirty="0">
            <a:latin typeface="Calibri" panose="020F0502020204030204" pitchFamily="34" charset="0"/>
            <a:cs typeface="Calibri" panose="020F0502020204030204" pitchFamily="34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40225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373" tIns="46186" rIns="92373" bIns="46186" numCol="1" anchor="t" anchorCtr="0" compatLnSpc="1">
            <a:prstTxWarp prst="textNoShape">
              <a:avLst/>
            </a:prstTxWarp>
          </a:bodyPr>
          <a:lstStyle>
            <a:lvl1pPr defTabSz="923925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75313" y="0"/>
            <a:ext cx="4340225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373" tIns="46186" rIns="92373" bIns="46186" numCol="1" anchor="t" anchorCtr="0" compatLnSpc="1">
            <a:prstTxWarp prst="textNoShape">
              <a:avLst/>
            </a:prstTxWarp>
          </a:bodyPr>
          <a:lstStyle>
            <a:lvl1pPr algn="r" defTabSz="923925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37325"/>
            <a:ext cx="4340225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373" tIns="46186" rIns="92373" bIns="46186" numCol="1" anchor="b" anchorCtr="0" compatLnSpc="1">
            <a:prstTxWarp prst="textNoShape">
              <a:avLst/>
            </a:prstTxWarp>
          </a:bodyPr>
          <a:lstStyle>
            <a:lvl1pPr defTabSz="923925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09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75313" y="6537325"/>
            <a:ext cx="4340225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373" tIns="46186" rIns="92373" bIns="46186" numCol="1" anchor="b" anchorCtr="0" compatLnSpc="1">
            <a:prstTxWarp prst="textNoShape">
              <a:avLst/>
            </a:prstTxWarp>
          </a:bodyPr>
          <a:lstStyle>
            <a:lvl1pPr algn="r" defTabSz="923925">
              <a:defRPr sz="1200">
                <a:latin typeface="Arial" charset="0"/>
              </a:defRPr>
            </a:lvl1pPr>
          </a:lstStyle>
          <a:p>
            <a:pPr>
              <a:defRPr/>
            </a:pPr>
            <a:fld id="{D5ACC29F-1222-4DD6-9FCB-F3DDE877A105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253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40225" cy="34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73" tIns="46186" rIns="92373" bIns="46186" numCol="1" anchor="t" anchorCtr="0" compatLnSpc="1">
            <a:prstTxWarp prst="textNoShape">
              <a:avLst/>
            </a:prstTxWarp>
          </a:bodyPr>
          <a:lstStyle>
            <a:lvl1pPr defTabSz="923925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52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72138" y="0"/>
            <a:ext cx="4341812" cy="34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73" tIns="46186" rIns="92373" bIns="46186" numCol="1" anchor="t" anchorCtr="0" compatLnSpc="1">
            <a:prstTxWarp prst="textNoShape">
              <a:avLst/>
            </a:prstTxWarp>
          </a:bodyPr>
          <a:lstStyle>
            <a:lvl1pPr algn="r" defTabSz="923925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302000" y="515938"/>
            <a:ext cx="3421063" cy="2581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52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001713" y="3268663"/>
            <a:ext cx="8012112" cy="3097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73" tIns="46186" rIns="92373" bIns="4618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 smtClean="0"/>
              <a:t>Textmasterformate durch Klicken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</a:p>
        </p:txBody>
      </p:sp>
      <p:sp>
        <p:nvSpPr>
          <p:cNvPr id="952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35738"/>
            <a:ext cx="4340225" cy="344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73" tIns="46186" rIns="92373" bIns="46186" numCol="1" anchor="b" anchorCtr="0" compatLnSpc="1">
            <a:prstTxWarp prst="textNoShape">
              <a:avLst/>
            </a:prstTxWarp>
          </a:bodyPr>
          <a:lstStyle>
            <a:lvl1pPr defTabSz="923925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52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72138" y="6535738"/>
            <a:ext cx="4341812" cy="344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373" tIns="46186" rIns="92373" bIns="46186" numCol="1" anchor="b" anchorCtr="0" compatLnSpc="1">
            <a:prstTxWarp prst="textNoShape">
              <a:avLst/>
            </a:prstTxWarp>
          </a:bodyPr>
          <a:lstStyle>
            <a:lvl1pPr algn="r" defTabSz="923925">
              <a:defRPr sz="1200">
                <a:latin typeface="Arial" charset="0"/>
              </a:defRPr>
            </a:lvl1pPr>
          </a:lstStyle>
          <a:p>
            <a:pPr>
              <a:defRPr/>
            </a:pPr>
            <a:fld id="{593494A4-0165-4BE9-B7A6-D42DC3D74E9F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394967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3925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defTabSz="923925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defTabSz="923925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defTabSz="923925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defTabSz="923925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defTabSz="923925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FD52E7B9-2135-4CBB-ADE6-0F49B544993D}" type="slidenum">
              <a:rPr lang="de-DE" sz="1200" smtClean="0"/>
              <a:pPr/>
              <a:t>1</a:t>
            </a:fld>
            <a:endParaRPr lang="de-DE" sz="1200" smtClean="0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de-DE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83355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9" descr="AWASOL - ppt - final 02-03-2014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2" b="1965"/>
          <a:stretch>
            <a:fillRect/>
          </a:stretch>
        </p:blipFill>
        <p:spPr bwMode="auto">
          <a:xfrm>
            <a:off x="215900" y="234950"/>
            <a:ext cx="821055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4" descr="Gänseblümchen - bogen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335"/>
          <a:stretch>
            <a:fillRect/>
          </a:stretch>
        </p:blipFill>
        <p:spPr bwMode="auto">
          <a:xfrm>
            <a:off x="2736850" y="2309813"/>
            <a:ext cx="5903913" cy="421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87338" y="1219200"/>
            <a:ext cx="6113462" cy="2427288"/>
          </a:xfrm>
        </p:spPr>
        <p:txBody>
          <a:bodyPr/>
          <a:lstStyle>
            <a:lvl1pPr marL="0" indent="0">
              <a:buFontTx/>
              <a:buNone/>
              <a:defRPr sz="3400">
                <a:solidFill>
                  <a:srgbClr val="000066"/>
                </a:solidFill>
              </a:defRPr>
            </a:lvl1pPr>
          </a:lstStyle>
          <a:p>
            <a:pPr lvl="0"/>
            <a:r>
              <a:rPr lang="de-DE" noProof="0" smtClean="0"/>
              <a:t>Master-Untertitelformat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2283363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1800" y="260350"/>
            <a:ext cx="7777163" cy="1087438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706077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265863" y="260350"/>
            <a:ext cx="1943100" cy="5702300"/>
          </a:xfrm>
          <a:prstGeom prst="rect">
            <a:avLst/>
          </a:prstGeo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31800" y="260350"/>
            <a:ext cx="5681663" cy="5702300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157925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/>
          </p:nvPr>
        </p:nvSpPr>
        <p:spPr>
          <a:xfrm>
            <a:off x="431800" y="260350"/>
            <a:ext cx="7777163" cy="57023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123161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1800" y="260350"/>
            <a:ext cx="7777163" cy="1087438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4176713" y="1531938"/>
            <a:ext cx="3733800" cy="4430712"/>
          </a:xfrm>
        </p:spPr>
        <p:txBody>
          <a:bodyPr/>
          <a:lstStyle/>
          <a:p>
            <a:pPr lvl="0"/>
            <a:endParaRPr lang="de-DE" noProof="0" smtClean="0"/>
          </a:p>
        </p:txBody>
      </p:sp>
    </p:spTree>
    <p:extLst>
      <p:ext uri="{BB962C8B-B14F-4D97-AF65-F5344CB8AC3E}">
        <p14:creationId xmlns:p14="http://schemas.microsoft.com/office/powerpoint/2010/main" val="18891844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el, Text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1800" y="260350"/>
            <a:ext cx="7777163" cy="1087438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sz="half" idx="1"/>
          </p:nvPr>
        </p:nvSpPr>
        <p:spPr>
          <a:xfrm>
            <a:off x="4176713" y="1531938"/>
            <a:ext cx="1790700" cy="4430712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19813" y="1531938"/>
            <a:ext cx="1790700" cy="4430712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50309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0946" y="1603747"/>
            <a:ext cx="7777163" cy="1087438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483385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2625" y="4189413"/>
            <a:ext cx="7345363" cy="1295400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82625" y="2763838"/>
            <a:ext cx="7345363" cy="14255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89345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1800" y="260350"/>
            <a:ext cx="7777163" cy="1087438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176713" y="1531938"/>
            <a:ext cx="1790700" cy="44307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19813" y="1531938"/>
            <a:ext cx="1790700" cy="44307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02740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1800" y="260350"/>
            <a:ext cx="7777163" cy="108743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31800" y="1458913"/>
            <a:ext cx="3817938" cy="608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31800" y="2066925"/>
            <a:ext cx="3817938" cy="375761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389438" y="1458913"/>
            <a:ext cx="3819525" cy="608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389438" y="2066925"/>
            <a:ext cx="3819525" cy="375761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638203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1800" y="260350"/>
            <a:ext cx="7777163" cy="1087438"/>
          </a:xfrm>
          <a:prstGeom prst="rect">
            <a:avLst/>
          </a:prstGeo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100065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3876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1800" y="260350"/>
            <a:ext cx="2843213" cy="1103313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378200" y="260350"/>
            <a:ext cx="4830763" cy="55641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31800" y="1363663"/>
            <a:ext cx="2843213" cy="44608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2973750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93863" y="4564063"/>
            <a:ext cx="5184775" cy="538162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693863" y="582613"/>
            <a:ext cx="5184775" cy="3911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693863" y="5102225"/>
            <a:ext cx="5184775" cy="7651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682557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176713" y="1531938"/>
            <a:ext cx="3733800" cy="443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6630" tIns="43315" rIns="86630" bIns="433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pic>
        <p:nvPicPr>
          <p:cNvPr id="1027" name="Picture 24" descr="AWASOL - ppt - final 02-03-2014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2" b="1965"/>
          <a:stretch>
            <a:fillRect/>
          </a:stretch>
        </p:blipFill>
        <p:spPr bwMode="auto">
          <a:xfrm>
            <a:off x="215900" y="234950"/>
            <a:ext cx="821055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Text Box 25"/>
          <p:cNvSpPr txBox="1">
            <a:spLocks noChangeArrowheads="1"/>
          </p:cNvSpPr>
          <p:nvPr userDrawn="1"/>
        </p:nvSpPr>
        <p:spPr bwMode="auto">
          <a:xfrm>
            <a:off x="215900" y="6245225"/>
            <a:ext cx="19446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fld id="{B6331ACC-EEB1-4763-B547-90FE713476FE}" type="datetime1">
              <a:rPr lang="de-DE" sz="1200" smtClean="0"/>
              <a:pPr>
                <a:spcBef>
                  <a:spcPct val="50000"/>
                </a:spcBef>
                <a:defRPr/>
              </a:pPr>
              <a:t>04.05.2015</a:t>
            </a:fld>
            <a:endParaRPr lang="de-DE" sz="1200" smtClean="0"/>
          </a:p>
        </p:txBody>
      </p:sp>
      <p:sp>
        <p:nvSpPr>
          <p:cNvPr id="1029" name="Text Box 26"/>
          <p:cNvSpPr txBox="1">
            <a:spLocks noChangeArrowheads="1"/>
          </p:cNvSpPr>
          <p:nvPr userDrawn="1"/>
        </p:nvSpPr>
        <p:spPr bwMode="auto">
          <a:xfrm>
            <a:off x="215900" y="234950"/>
            <a:ext cx="53292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  <a:defRPr/>
            </a:pPr>
            <a:endParaRPr lang="de-DE" sz="2400" smtClean="0">
              <a:solidFill>
                <a:schemeClr val="bg2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  <p:sldLayoutId id="2147483779" r:id="rId12"/>
    <p:sldLayoutId id="2147483780" r:id="rId13"/>
    <p:sldLayoutId id="2147483781" r:id="rId14"/>
  </p:sldLayoutIdLst>
  <p:txStyles>
    <p:titleStyle>
      <a:lvl1pPr algn="l" defTabSz="866775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defTabSz="866775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34" charset="-128"/>
        </a:defRPr>
      </a:lvl2pPr>
      <a:lvl3pPr algn="l" defTabSz="866775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34" charset="-128"/>
        </a:defRPr>
      </a:lvl3pPr>
      <a:lvl4pPr algn="l" defTabSz="866775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34" charset="-128"/>
        </a:defRPr>
      </a:lvl4pPr>
      <a:lvl5pPr algn="l" defTabSz="866775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34" charset="-128"/>
        </a:defRPr>
      </a:lvl5pPr>
      <a:lvl6pPr marL="457200" algn="l" defTabSz="866775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34" charset="-128"/>
        </a:defRPr>
      </a:lvl6pPr>
      <a:lvl7pPr marL="914400" algn="l" defTabSz="866775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34" charset="-128"/>
        </a:defRPr>
      </a:lvl7pPr>
      <a:lvl8pPr marL="1371600" algn="l" defTabSz="866775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34" charset="-128"/>
        </a:defRPr>
      </a:lvl8pPr>
      <a:lvl9pPr marL="1828800" algn="l" defTabSz="866775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ea typeface="ＭＳ Ｐゴシック" pitchFamily="34" charset="-128"/>
        </a:defRPr>
      </a:lvl9pPr>
    </p:titleStyle>
    <p:bodyStyle>
      <a:lvl1pPr marL="325438" indent="-325438" algn="l" defTabSz="866775" rtl="0" eaLnBrk="0" fontAlgn="base" hangingPunct="0">
        <a:spcBef>
          <a:spcPct val="20000"/>
        </a:spcBef>
        <a:spcAft>
          <a:spcPct val="0"/>
        </a:spcAft>
        <a:buClr>
          <a:srgbClr val="EA9F21"/>
        </a:buClr>
        <a:buChar char="•"/>
        <a:defRPr b="1">
          <a:solidFill>
            <a:schemeClr val="bg2"/>
          </a:solidFill>
          <a:latin typeface="+mn-lt"/>
          <a:ea typeface="+mn-ea"/>
          <a:cs typeface="+mn-cs"/>
        </a:defRPr>
      </a:lvl1pPr>
      <a:lvl2pPr marL="703263" indent="-269875" algn="l" defTabSz="866775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bg2"/>
          </a:solidFill>
          <a:latin typeface="+mn-lt"/>
          <a:ea typeface="+mn-ea"/>
        </a:defRPr>
      </a:lvl2pPr>
      <a:lvl3pPr marL="1082675" indent="-215900" algn="l" defTabSz="866775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bg2"/>
          </a:solidFill>
          <a:latin typeface="+mn-lt"/>
          <a:ea typeface="+mn-ea"/>
        </a:defRPr>
      </a:lvl3pPr>
      <a:lvl4pPr marL="1516063" indent="-215900" algn="l" defTabSz="866775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bg2"/>
          </a:solidFill>
          <a:latin typeface="+mn-lt"/>
          <a:ea typeface="+mn-ea"/>
        </a:defRPr>
      </a:lvl4pPr>
      <a:lvl5pPr marL="1949450" indent="-217488" algn="l" defTabSz="866775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bg2"/>
          </a:solidFill>
          <a:latin typeface="+mn-lt"/>
          <a:ea typeface="+mn-ea"/>
        </a:defRPr>
      </a:lvl5pPr>
      <a:lvl6pPr marL="2406650" indent="-217488" algn="l" defTabSz="866775" rtl="0" fontAlgn="base">
        <a:spcBef>
          <a:spcPct val="20000"/>
        </a:spcBef>
        <a:spcAft>
          <a:spcPct val="0"/>
        </a:spcAft>
        <a:buChar char="»"/>
        <a:defRPr>
          <a:solidFill>
            <a:schemeClr val="bg2"/>
          </a:solidFill>
          <a:latin typeface="+mn-lt"/>
          <a:ea typeface="+mn-ea"/>
        </a:defRPr>
      </a:lvl6pPr>
      <a:lvl7pPr marL="2863850" indent="-217488" algn="l" defTabSz="866775" rtl="0" fontAlgn="base">
        <a:spcBef>
          <a:spcPct val="20000"/>
        </a:spcBef>
        <a:spcAft>
          <a:spcPct val="0"/>
        </a:spcAft>
        <a:buChar char="»"/>
        <a:defRPr>
          <a:solidFill>
            <a:schemeClr val="bg2"/>
          </a:solidFill>
          <a:latin typeface="+mn-lt"/>
          <a:ea typeface="+mn-ea"/>
        </a:defRPr>
      </a:lvl7pPr>
      <a:lvl8pPr marL="3321050" indent="-217488" algn="l" defTabSz="866775" rtl="0" fontAlgn="base">
        <a:spcBef>
          <a:spcPct val="20000"/>
        </a:spcBef>
        <a:spcAft>
          <a:spcPct val="0"/>
        </a:spcAft>
        <a:buChar char="»"/>
        <a:defRPr>
          <a:solidFill>
            <a:schemeClr val="bg2"/>
          </a:solidFill>
          <a:latin typeface="+mn-lt"/>
          <a:ea typeface="+mn-ea"/>
        </a:defRPr>
      </a:lvl8pPr>
      <a:lvl9pPr marL="3778250" indent="-217488" algn="l" defTabSz="866775" rtl="0" fontAlgn="base">
        <a:spcBef>
          <a:spcPct val="20000"/>
        </a:spcBef>
        <a:spcAft>
          <a:spcPct val="0"/>
        </a:spcAft>
        <a:buChar char="»"/>
        <a:defRPr>
          <a:solidFill>
            <a:schemeClr val="bg2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tiff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tif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tiff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borut.medved@eso.si" TargetMode="Externa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87338" y="1458913"/>
            <a:ext cx="6842125" cy="50609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sz="3200" dirty="0" smtClean="0">
                <a:solidFill>
                  <a:srgbClr val="595959"/>
                </a:solidFill>
                <a:latin typeface="Calibri" pitchFamily="34" charset="0"/>
                <a:cs typeface="Calibri" pitchFamily="34" charset="0"/>
              </a:rPr>
              <a:t>SELACAL  </a:t>
            </a:r>
          </a:p>
          <a:p>
            <a:pPr eaLnBrk="1" hangingPunct="1">
              <a:lnSpc>
                <a:spcPct val="90000"/>
              </a:lnSpc>
            </a:pPr>
            <a:r>
              <a:rPr lang="sl-SI" sz="2800" dirty="0" smtClean="0">
                <a:solidFill>
                  <a:srgbClr val="595959"/>
                </a:solidFill>
                <a:latin typeface="Calibri" pitchFamily="34" charset="0"/>
                <a:cs typeface="Calibri" pitchFamily="34" charset="0"/>
              </a:rPr>
              <a:t>SOLARNI FOTONAPETOSTNI SISTEM ZA TOPLO VODO</a:t>
            </a:r>
            <a:r>
              <a:rPr lang="de-DE" sz="3200" dirty="0" smtClean="0">
                <a:solidFill>
                  <a:srgbClr val="595959"/>
                </a:solidFill>
                <a:latin typeface="Calibri" pitchFamily="34" charset="0"/>
                <a:cs typeface="Calibri" pitchFamily="34" charset="0"/>
              </a:rPr>
              <a:t/>
            </a:r>
            <a:br>
              <a:rPr lang="de-DE" sz="3200" dirty="0" smtClean="0">
                <a:solidFill>
                  <a:srgbClr val="595959"/>
                </a:solidFill>
                <a:latin typeface="Calibri" pitchFamily="34" charset="0"/>
                <a:cs typeface="Calibri" pitchFamily="34" charset="0"/>
              </a:rPr>
            </a:br>
            <a:endParaRPr lang="de-DE" sz="3200" dirty="0" smtClean="0">
              <a:solidFill>
                <a:srgbClr val="595959"/>
              </a:solidFill>
              <a:latin typeface="Calibri" pitchFamily="34" charset="0"/>
              <a:cs typeface="Calibri" pitchFamily="34" charset="0"/>
            </a:endParaRPr>
          </a:p>
          <a:p>
            <a:pPr eaLnBrk="1" hangingPunct="1">
              <a:lnSpc>
                <a:spcPct val="70000"/>
              </a:lnSpc>
            </a:pPr>
            <a:endParaRPr lang="de-DE" sz="3200" b="0" dirty="0" smtClean="0">
              <a:solidFill>
                <a:srgbClr val="595959"/>
              </a:solidFill>
            </a:endParaRPr>
          </a:p>
          <a:p>
            <a:pPr eaLnBrk="1" hangingPunct="1">
              <a:lnSpc>
                <a:spcPct val="150000"/>
              </a:lnSpc>
            </a:pPr>
            <a:endParaRPr lang="de-DE" sz="1800" b="0" dirty="0" smtClean="0">
              <a:solidFill>
                <a:schemeClr val="bg2"/>
              </a:solidFill>
            </a:endParaRPr>
          </a:p>
          <a:p>
            <a:pPr eaLnBrk="1" hangingPunct="1">
              <a:lnSpc>
                <a:spcPct val="150000"/>
              </a:lnSpc>
            </a:pPr>
            <a:endParaRPr lang="de-DE" sz="1800" b="0" dirty="0" smtClean="0">
              <a:solidFill>
                <a:schemeClr val="bg2"/>
              </a:solidFill>
            </a:endParaRPr>
          </a:p>
          <a:p>
            <a:pPr eaLnBrk="1" hangingPunct="1">
              <a:lnSpc>
                <a:spcPct val="150000"/>
              </a:lnSpc>
            </a:pPr>
            <a:endParaRPr lang="de-DE" sz="1800" b="0" dirty="0" smtClean="0">
              <a:solidFill>
                <a:schemeClr val="bg2"/>
              </a:solidFill>
            </a:endParaRPr>
          </a:p>
          <a:p>
            <a:pPr eaLnBrk="1" hangingPunct="1">
              <a:lnSpc>
                <a:spcPct val="150000"/>
              </a:lnSpc>
            </a:pPr>
            <a:endParaRPr lang="de-DE" sz="1800" b="0" dirty="0" smtClean="0">
              <a:solidFill>
                <a:schemeClr val="bg2"/>
              </a:solidFill>
            </a:endParaRPr>
          </a:p>
          <a:p>
            <a:pPr eaLnBrk="1" hangingPunct="1">
              <a:lnSpc>
                <a:spcPct val="150000"/>
              </a:lnSpc>
            </a:pPr>
            <a:endParaRPr lang="de-DE" sz="1800" b="0" dirty="0" smtClean="0">
              <a:solidFill>
                <a:schemeClr val="bg2"/>
              </a:solidFill>
            </a:endParaRPr>
          </a:p>
          <a:p>
            <a:pPr eaLnBrk="1" hangingPunct="1">
              <a:lnSpc>
                <a:spcPct val="150000"/>
              </a:lnSpc>
            </a:pPr>
            <a:endParaRPr lang="de-DE" sz="1800" b="0" dirty="0" smtClean="0">
              <a:solidFill>
                <a:schemeClr val="bg2"/>
              </a:solidFill>
            </a:endParaRPr>
          </a:p>
          <a:p>
            <a:pPr eaLnBrk="1" hangingPunct="1">
              <a:lnSpc>
                <a:spcPct val="150000"/>
              </a:lnSpc>
            </a:pPr>
            <a:endParaRPr lang="de-DE" sz="1800" b="0" dirty="0" smtClean="0">
              <a:solidFill>
                <a:schemeClr val="bg2"/>
              </a:solidFill>
            </a:endParaRPr>
          </a:p>
          <a:p>
            <a:pPr eaLnBrk="1" hangingPunct="1">
              <a:lnSpc>
                <a:spcPct val="150000"/>
              </a:lnSpc>
            </a:pPr>
            <a:endParaRPr lang="de-DE" sz="1800" b="0" dirty="0" smtClean="0">
              <a:solidFill>
                <a:schemeClr val="bg2"/>
              </a:solidFill>
            </a:endParaRPr>
          </a:p>
          <a:p>
            <a:pPr eaLnBrk="1" hangingPunct="1">
              <a:lnSpc>
                <a:spcPct val="150000"/>
              </a:lnSpc>
            </a:pPr>
            <a:endParaRPr lang="de-DE" sz="1800" b="0" dirty="0" smtClean="0">
              <a:solidFill>
                <a:schemeClr val="bg2"/>
              </a:solidFill>
            </a:endParaRPr>
          </a:p>
          <a:p>
            <a:pPr eaLnBrk="1" hangingPunct="1">
              <a:lnSpc>
                <a:spcPct val="150000"/>
              </a:lnSpc>
            </a:pPr>
            <a:endParaRPr lang="de-DE" sz="1800" b="0" dirty="0" smtClean="0">
              <a:solidFill>
                <a:schemeClr val="bg2"/>
              </a:solidFill>
            </a:endParaRPr>
          </a:p>
          <a:p>
            <a:pPr eaLnBrk="1" hangingPunct="1">
              <a:lnSpc>
                <a:spcPct val="150000"/>
              </a:lnSpc>
            </a:pPr>
            <a:endParaRPr lang="de-DE" sz="1800" b="0" dirty="0" smtClean="0">
              <a:solidFill>
                <a:schemeClr val="bg2"/>
              </a:solidFill>
            </a:endParaRPr>
          </a:p>
          <a:p>
            <a:pPr eaLnBrk="1" hangingPunct="1">
              <a:lnSpc>
                <a:spcPct val="150000"/>
              </a:lnSpc>
            </a:pPr>
            <a:endParaRPr lang="de-DE" sz="1800" b="0" dirty="0" smtClean="0">
              <a:solidFill>
                <a:schemeClr val="bg2"/>
              </a:solidFill>
            </a:endParaRPr>
          </a:p>
          <a:p>
            <a:pPr eaLnBrk="1" hangingPunct="1">
              <a:lnSpc>
                <a:spcPct val="150000"/>
              </a:lnSpc>
            </a:pPr>
            <a:endParaRPr lang="de-DE" sz="1800" b="0" dirty="0" smtClean="0">
              <a:solidFill>
                <a:schemeClr val="bg2"/>
              </a:solidFill>
            </a:endParaRPr>
          </a:p>
          <a:p>
            <a:pPr eaLnBrk="1" hangingPunct="1">
              <a:lnSpc>
                <a:spcPct val="150000"/>
              </a:lnSpc>
            </a:pPr>
            <a:endParaRPr lang="de-DE" sz="1800" b="0" dirty="0" smtClean="0">
              <a:solidFill>
                <a:schemeClr val="bg2"/>
              </a:solidFill>
            </a:endParaRPr>
          </a:p>
          <a:p>
            <a:pPr eaLnBrk="1" hangingPunct="1">
              <a:lnSpc>
                <a:spcPct val="150000"/>
              </a:lnSpc>
            </a:pPr>
            <a:endParaRPr lang="de-DE" sz="1800" b="0" dirty="0" smtClean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el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smtClean="0"/>
          </a:p>
        </p:txBody>
      </p:sp>
      <p:sp>
        <p:nvSpPr>
          <p:cNvPr id="11267" name="Rectangle 9"/>
          <p:cNvSpPr>
            <a:spLocks noChangeArrowheads="1"/>
          </p:cNvSpPr>
          <p:nvPr/>
        </p:nvSpPr>
        <p:spPr bwMode="auto">
          <a:xfrm>
            <a:off x="287338" y="450850"/>
            <a:ext cx="7777162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866775" eaLnBrk="1" hangingPunct="1"/>
            <a:r>
              <a:rPr lang="sl-SI" sz="2400" b="1" dirty="0" smtClean="0">
                <a:solidFill>
                  <a:srgbClr val="414141"/>
                </a:solidFill>
              </a:rPr>
              <a:t>Primerjava lokacij</a:t>
            </a:r>
            <a:endParaRPr lang="en-US" sz="2400" b="1" dirty="0">
              <a:solidFill>
                <a:srgbClr val="414141"/>
              </a:solidFill>
            </a:endParaRPr>
          </a:p>
        </p:txBody>
      </p:sp>
      <p:grpSp>
        <p:nvGrpSpPr>
          <p:cNvPr id="11268" name="Gruppieren 7"/>
          <p:cNvGrpSpPr>
            <a:grpSpLocks/>
          </p:cNvGrpSpPr>
          <p:nvPr/>
        </p:nvGrpSpPr>
        <p:grpSpPr bwMode="auto">
          <a:xfrm>
            <a:off x="1525588" y="1527175"/>
            <a:ext cx="1252537" cy="1069975"/>
            <a:chOff x="5535322" y="1336020"/>
            <a:chExt cx="1621117" cy="1360560"/>
          </a:xfrm>
        </p:grpSpPr>
        <p:pic>
          <p:nvPicPr>
            <p:cNvPr id="11311" name="Picture 3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325" t="56834" r="19502" b="18884"/>
            <a:stretch>
              <a:fillRect/>
            </a:stretch>
          </p:blipFill>
          <p:spPr bwMode="auto">
            <a:xfrm>
              <a:off x="5535322" y="1418956"/>
              <a:ext cx="1353335" cy="1277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312" name="Flussdiagramm: Zusammenführung 8"/>
            <p:cNvSpPr>
              <a:spLocks noChangeArrowheads="1"/>
            </p:cNvSpPr>
            <p:nvPr/>
          </p:nvSpPr>
          <p:spPr bwMode="auto">
            <a:xfrm>
              <a:off x="6067483" y="1963242"/>
              <a:ext cx="144507" cy="115681"/>
            </a:xfrm>
            <a:prstGeom prst="flowChartSummingJunction">
              <a:avLst/>
            </a:prstGeom>
            <a:solidFill>
              <a:srgbClr val="C0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pic>
          <p:nvPicPr>
            <p:cNvPr id="19458" name="Picture 2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016" t="51235" r="12921" b="14035"/>
            <a:stretch/>
          </p:blipFill>
          <p:spPr bwMode="auto">
            <a:xfrm>
              <a:off x="6612518" y="1336020"/>
              <a:ext cx="543921" cy="354055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cxnSp>
        <p:nvCxnSpPr>
          <p:cNvPr id="11269" name="Gerade Verbindung 5"/>
          <p:cNvCxnSpPr>
            <a:cxnSpLocks noChangeShapeType="1"/>
          </p:cNvCxnSpPr>
          <p:nvPr/>
        </p:nvCxnSpPr>
        <p:spPr bwMode="auto">
          <a:xfrm flipV="1">
            <a:off x="6480175" y="1477963"/>
            <a:ext cx="0" cy="408622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270" name="Gerade Verbindung 18"/>
          <p:cNvCxnSpPr>
            <a:cxnSpLocks noChangeShapeType="1"/>
          </p:cNvCxnSpPr>
          <p:nvPr/>
        </p:nvCxnSpPr>
        <p:spPr bwMode="auto">
          <a:xfrm flipV="1">
            <a:off x="4802188" y="1477963"/>
            <a:ext cx="0" cy="408622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1271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27" t="21001" r="51768" b="11060"/>
          <a:stretch>
            <a:fillRect/>
          </a:stretch>
        </p:blipFill>
        <p:spPr bwMode="auto">
          <a:xfrm>
            <a:off x="3444875" y="1554163"/>
            <a:ext cx="696913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2" name="Flussdiagramm: Zusammenführung 22"/>
          <p:cNvSpPr>
            <a:spLocks noChangeArrowheads="1"/>
          </p:cNvSpPr>
          <p:nvPr/>
        </p:nvSpPr>
        <p:spPr bwMode="auto">
          <a:xfrm>
            <a:off x="3743325" y="1922463"/>
            <a:ext cx="100013" cy="103187"/>
          </a:xfrm>
          <a:prstGeom prst="flowChartSummingJunction">
            <a:avLst/>
          </a:prstGeom>
          <a:solidFill>
            <a:srgbClr val="C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pic>
        <p:nvPicPr>
          <p:cNvPr id="24" name="Picture 3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" t="18682" r="56776" b="35345"/>
          <a:stretch/>
        </p:blipFill>
        <p:spPr bwMode="auto">
          <a:xfrm>
            <a:off x="4154269" y="1485237"/>
            <a:ext cx="409214" cy="2851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274" name="Gruppieren 24"/>
          <p:cNvGrpSpPr>
            <a:grpSpLocks/>
          </p:cNvGrpSpPr>
          <p:nvPr/>
        </p:nvGrpSpPr>
        <p:grpSpPr bwMode="auto">
          <a:xfrm>
            <a:off x="6608763" y="1433513"/>
            <a:ext cx="1300162" cy="930275"/>
            <a:chOff x="6270860" y="1255876"/>
            <a:chExt cx="1600559" cy="1283841"/>
          </a:xfrm>
        </p:grpSpPr>
        <p:pic>
          <p:nvPicPr>
            <p:cNvPr id="11308" name="Picture 3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43" t="26161" r="56001" b="12799"/>
            <a:stretch>
              <a:fillRect/>
            </a:stretch>
          </p:blipFill>
          <p:spPr bwMode="auto">
            <a:xfrm>
              <a:off x="6270860" y="1255876"/>
              <a:ext cx="1243593" cy="12838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309" name="Flussdiagramm: Zusammenführung 26"/>
            <p:cNvSpPr>
              <a:spLocks noChangeArrowheads="1"/>
            </p:cNvSpPr>
            <p:nvPr/>
          </p:nvSpPr>
          <p:spPr bwMode="auto">
            <a:xfrm>
              <a:off x="7060181" y="2048098"/>
              <a:ext cx="164158" cy="144016"/>
            </a:xfrm>
            <a:prstGeom prst="flowChartSummingJunction">
              <a:avLst/>
            </a:prstGeom>
            <a:solidFill>
              <a:srgbClr val="C0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pic>
          <p:nvPicPr>
            <p:cNvPr id="28" name="Picture 2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844" r="64037" b="37981"/>
            <a:stretch/>
          </p:blipFill>
          <p:spPr bwMode="auto">
            <a:xfrm>
              <a:off x="7353796" y="1320823"/>
              <a:ext cx="517623" cy="388394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1275" name="Gruppieren 28"/>
          <p:cNvGrpSpPr>
            <a:grpSpLocks/>
          </p:cNvGrpSpPr>
          <p:nvPr/>
        </p:nvGrpSpPr>
        <p:grpSpPr bwMode="auto">
          <a:xfrm>
            <a:off x="5040313" y="1443038"/>
            <a:ext cx="1206500" cy="1003300"/>
            <a:chOff x="6624637" y="1301912"/>
            <a:chExt cx="1838648" cy="1345527"/>
          </a:xfrm>
        </p:grpSpPr>
        <p:pic>
          <p:nvPicPr>
            <p:cNvPr id="30" name="Picture 10" descr="http://upload.wikimedia.org/wikipedia/commons/thumb/b/ba/Flag_of_Germany.svg/800px-Flag_of_Germany.svg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31713" y="1344372"/>
              <a:ext cx="631572" cy="383905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/>
          </p:spPr>
        </p:pic>
        <p:pic>
          <p:nvPicPr>
            <p:cNvPr id="11306" name="Picture 11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417" t="24716" r="29552" b="15157"/>
            <a:stretch>
              <a:fillRect/>
            </a:stretch>
          </p:blipFill>
          <p:spPr bwMode="auto">
            <a:xfrm>
              <a:off x="6624637" y="1301912"/>
              <a:ext cx="967829" cy="13455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307" name="Flussdiagramm: Zusammenführung 31"/>
            <p:cNvSpPr>
              <a:spLocks noChangeArrowheads="1"/>
            </p:cNvSpPr>
            <p:nvPr/>
          </p:nvSpPr>
          <p:spPr bwMode="auto">
            <a:xfrm>
              <a:off x="7060181" y="2048098"/>
              <a:ext cx="164158" cy="144016"/>
            </a:xfrm>
            <a:prstGeom prst="flowChartSummingJunction">
              <a:avLst/>
            </a:prstGeom>
            <a:solidFill>
              <a:srgbClr val="C0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cxnSp>
        <p:nvCxnSpPr>
          <p:cNvPr id="11276" name="Gerade Verbindung 38"/>
          <p:cNvCxnSpPr>
            <a:cxnSpLocks noChangeShapeType="1"/>
          </p:cNvCxnSpPr>
          <p:nvPr/>
        </p:nvCxnSpPr>
        <p:spPr bwMode="auto">
          <a:xfrm flipV="1">
            <a:off x="3024188" y="1527175"/>
            <a:ext cx="0" cy="4037013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277" name="Gerade Verbindung 39"/>
          <p:cNvCxnSpPr>
            <a:cxnSpLocks noChangeShapeType="1"/>
          </p:cNvCxnSpPr>
          <p:nvPr/>
        </p:nvCxnSpPr>
        <p:spPr bwMode="auto">
          <a:xfrm flipV="1">
            <a:off x="1511300" y="1554163"/>
            <a:ext cx="0" cy="401002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278" name="Gerade Verbindung 40"/>
          <p:cNvCxnSpPr>
            <a:cxnSpLocks noChangeShapeType="1"/>
          </p:cNvCxnSpPr>
          <p:nvPr/>
        </p:nvCxnSpPr>
        <p:spPr bwMode="auto">
          <a:xfrm flipH="1">
            <a:off x="503238" y="2532063"/>
            <a:ext cx="7777162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279" name="Gerade Verbindung 44"/>
          <p:cNvCxnSpPr>
            <a:cxnSpLocks noChangeShapeType="1"/>
          </p:cNvCxnSpPr>
          <p:nvPr/>
        </p:nvCxnSpPr>
        <p:spPr bwMode="auto">
          <a:xfrm flipH="1">
            <a:off x="503238" y="4556125"/>
            <a:ext cx="7777162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280" name="Rechteck 46"/>
          <p:cNvSpPr>
            <a:spLocks noChangeArrowheads="1"/>
          </p:cNvSpPr>
          <p:nvPr/>
        </p:nvSpPr>
        <p:spPr bwMode="auto">
          <a:xfrm>
            <a:off x="1735138" y="3259138"/>
            <a:ext cx="425450" cy="1296987"/>
          </a:xfrm>
          <a:prstGeom prst="rect">
            <a:avLst/>
          </a:prstGeom>
          <a:solidFill>
            <a:srgbClr val="C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1281" name="Rechteck 52"/>
          <p:cNvSpPr>
            <a:spLocks noChangeArrowheads="1"/>
          </p:cNvSpPr>
          <p:nvPr/>
        </p:nvSpPr>
        <p:spPr bwMode="auto">
          <a:xfrm>
            <a:off x="3355975" y="3187700"/>
            <a:ext cx="461963" cy="1363663"/>
          </a:xfrm>
          <a:prstGeom prst="rect">
            <a:avLst/>
          </a:prstGeom>
          <a:solidFill>
            <a:srgbClr val="C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1282" name="Rechteck 54"/>
          <p:cNvSpPr>
            <a:spLocks noChangeArrowheads="1"/>
          </p:cNvSpPr>
          <p:nvPr/>
        </p:nvSpPr>
        <p:spPr bwMode="auto">
          <a:xfrm>
            <a:off x="4983163" y="2997200"/>
            <a:ext cx="461962" cy="1558925"/>
          </a:xfrm>
          <a:prstGeom prst="rect">
            <a:avLst/>
          </a:prstGeom>
          <a:solidFill>
            <a:srgbClr val="C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1283" name="Rechteck 55"/>
          <p:cNvSpPr>
            <a:spLocks noChangeArrowheads="1"/>
          </p:cNvSpPr>
          <p:nvPr/>
        </p:nvSpPr>
        <p:spPr bwMode="auto">
          <a:xfrm>
            <a:off x="6788150" y="2755900"/>
            <a:ext cx="461963" cy="1800225"/>
          </a:xfrm>
          <a:prstGeom prst="rect">
            <a:avLst/>
          </a:prstGeom>
          <a:solidFill>
            <a:srgbClr val="C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7" name="Rechteck 56"/>
          <p:cNvSpPr>
            <a:spLocks noChangeArrowheads="1"/>
          </p:cNvSpPr>
          <p:nvPr/>
        </p:nvSpPr>
        <p:spPr bwMode="auto">
          <a:xfrm>
            <a:off x="1735138" y="3476625"/>
            <a:ext cx="425450" cy="1079500"/>
          </a:xfrm>
          <a:prstGeom prst="rect">
            <a:avLst/>
          </a:prstGeom>
          <a:solidFill>
            <a:srgbClr val="FFC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49" name="Textfeld 48"/>
          <p:cNvSpPr txBox="1">
            <a:spLocks noChangeArrowheads="1"/>
          </p:cNvSpPr>
          <p:nvPr/>
        </p:nvSpPr>
        <p:spPr bwMode="auto">
          <a:xfrm>
            <a:off x="2160588" y="3352800"/>
            <a:ext cx="1001712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de-DE" sz="1200"/>
              <a:t>88%</a:t>
            </a:r>
          </a:p>
        </p:txBody>
      </p:sp>
      <p:sp>
        <p:nvSpPr>
          <p:cNvPr id="59" name="Textfeld 58"/>
          <p:cNvSpPr txBox="1">
            <a:spLocks noChangeArrowheads="1"/>
          </p:cNvSpPr>
          <p:nvPr/>
        </p:nvSpPr>
        <p:spPr bwMode="auto">
          <a:xfrm>
            <a:off x="2160588" y="4273550"/>
            <a:ext cx="10001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de-DE" sz="1200"/>
              <a:t>236 € /a</a:t>
            </a:r>
          </a:p>
        </p:txBody>
      </p:sp>
      <p:sp>
        <p:nvSpPr>
          <p:cNvPr id="60" name="Rechteck 59"/>
          <p:cNvSpPr>
            <a:spLocks noChangeArrowheads="1"/>
          </p:cNvSpPr>
          <p:nvPr/>
        </p:nvSpPr>
        <p:spPr bwMode="auto">
          <a:xfrm>
            <a:off x="3359150" y="3403600"/>
            <a:ext cx="458788" cy="1147763"/>
          </a:xfrm>
          <a:prstGeom prst="rect">
            <a:avLst/>
          </a:prstGeom>
          <a:solidFill>
            <a:srgbClr val="FFC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61" name="Textfeld 60"/>
          <p:cNvSpPr txBox="1">
            <a:spLocks noChangeArrowheads="1"/>
          </p:cNvSpPr>
          <p:nvPr/>
        </p:nvSpPr>
        <p:spPr bwMode="auto">
          <a:xfrm>
            <a:off x="3859213" y="3311525"/>
            <a:ext cx="1001712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de-DE" sz="1200"/>
              <a:t>89%</a:t>
            </a:r>
          </a:p>
        </p:txBody>
      </p:sp>
      <p:sp>
        <p:nvSpPr>
          <p:cNvPr id="62" name="Textfeld 61"/>
          <p:cNvSpPr txBox="1">
            <a:spLocks noChangeArrowheads="1"/>
          </p:cNvSpPr>
          <p:nvPr/>
        </p:nvSpPr>
        <p:spPr bwMode="auto">
          <a:xfrm>
            <a:off x="3822700" y="4273550"/>
            <a:ext cx="10017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de-DE" sz="1200"/>
              <a:t>327 € /a</a:t>
            </a:r>
          </a:p>
        </p:txBody>
      </p:sp>
      <p:sp>
        <p:nvSpPr>
          <p:cNvPr id="63" name="Rechteck 62"/>
          <p:cNvSpPr>
            <a:spLocks noChangeArrowheads="1"/>
          </p:cNvSpPr>
          <p:nvPr/>
        </p:nvSpPr>
        <p:spPr bwMode="auto">
          <a:xfrm>
            <a:off x="4983163" y="3619500"/>
            <a:ext cx="461962" cy="936625"/>
          </a:xfrm>
          <a:prstGeom prst="rect">
            <a:avLst/>
          </a:prstGeom>
          <a:solidFill>
            <a:srgbClr val="FFC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65" name="Textfeld 64"/>
          <p:cNvSpPr txBox="1">
            <a:spLocks noChangeArrowheads="1"/>
          </p:cNvSpPr>
          <p:nvPr/>
        </p:nvSpPr>
        <p:spPr bwMode="auto">
          <a:xfrm>
            <a:off x="5445125" y="3479800"/>
            <a:ext cx="10017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de-DE" sz="1200"/>
              <a:t>60%</a:t>
            </a:r>
          </a:p>
        </p:txBody>
      </p:sp>
      <p:sp>
        <p:nvSpPr>
          <p:cNvPr id="66" name="Textfeld 65"/>
          <p:cNvSpPr txBox="1">
            <a:spLocks noChangeArrowheads="1"/>
          </p:cNvSpPr>
          <p:nvPr/>
        </p:nvSpPr>
        <p:spPr bwMode="auto">
          <a:xfrm>
            <a:off x="5453063" y="4275138"/>
            <a:ext cx="10017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de-DE" sz="1200"/>
              <a:t>245 € /a</a:t>
            </a:r>
          </a:p>
        </p:txBody>
      </p:sp>
      <p:sp>
        <p:nvSpPr>
          <p:cNvPr id="67" name="Rechteck 66"/>
          <p:cNvSpPr>
            <a:spLocks noChangeArrowheads="1"/>
          </p:cNvSpPr>
          <p:nvPr/>
        </p:nvSpPr>
        <p:spPr bwMode="auto">
          <a:xfrm>
            <a:off x="6791325" y="3476625"/>
            <a:ext cx="458788" cy="1079500"/>
          </a:xfrm>
          <a:prstGeom prst="rect">
            <a:avLst/>
          </a:prstGeom>
          <a:solidFill>
            <a:srgbClr val="FFC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68" name="Textfeld 67"/>
          <p:cNvSpPr txBox="1">
            <a:spLocks noChangeArrowheads="1"/>
          </p:cNvSpPr>
          <p:nvPr/>
        </p:nvSpPr>
        <p:spPr bwMode="auto">
          <a:xfrm>
            <a:off x="7250113" y="3352800"/>
            <a:ext cx="1001712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de-DE" sz="1200"/>
              <a:t>60%</a:t>
            </a:r>
          </a:p>
        </p:txBody>
      </p:sp>
      <p:sp>
        <p:nvSpPr>
          <p:cNvPr id="69" name="Textfeld 68"/>
          <p:cNvSpPr txBox="1">
            <a:spLocks noChangeArrowheads="1"/>
          </p:cNvSpPr>
          <p:nvPr/>
        </p:nvSpPr>
        <p:spPr bwMode="auto">
          <a:xfrm>
            <a:off x="7259638" y="4275138"/>
            <a:ext cx="10017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de-DE" sz="1200"/>
              <a:t>283 € /a</a:t>
            </a:r>
          </a:p>
        </p:txBody>
      </p:sp>
      <p:sp>
        <p:nvSpPr>
          <p:cNvPr id="11296" name="Textfeld 50"/>
          <p:cNvSpPr txBox="1">
            <a:spLocks noChangeArrowheads="1"/>
          </p:cNvSpPr>
          <p:nvPr/>
        </p:nvSpPr>
        <p:spPr bwMode="auto">
          <a:xfrm>
            <a:off x="1549400" y="4610100"/>
            <a:ext cx="14986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sl-SI" sz="800" dirty="0" smtClean="0"/>
              <a:t>Skupna potreba po energiji pri</a:t>
            </a:r>
            <a:r>
              <a:rPr lang="en-US" sz="800" dirty="0" smtClean="0"/>
              <a:t> </a:t>
            </a:r>
            <a:r>
              <a:rPr lang="en-US" sz="800" dirty="0"/>
              <a:t>80 l/ </a:t>
            </a:r>
            <a:r>
              <a:rPr lang="en-US" sz="800" dirty="0" smtClean="0"/>
              <a:t>d</a:t>
            </a:r>
            <a:r>
              <a:rPr lang="sl-SI" sz="800" dirty="0" smtClean="0"/>
              <a:t>an</a:t>
            </a:r>
            <a:r>
              <a:rPr lang="en-US" sz="800" dirty="0" smtClean="0"/>
              <a:t>: </a:t>
            </a:r>
            <a:r>
              <a:rPr lang="en-US" sz="800" dirty="0"/>
              <a:t>1221 kWh/ a </a:t>
            </a:r>
          </a:p>
          <a:p>
            <a:endParaRPr lang="en-US" sz="800" dirty="0"/>
          </a:p>
          <a:p>
            <a:r>
              <a:rPr lang="sl-SI" sz="800" dirty="0" smtClean="0"/>
              <a:t>Cena elektrike</a:t>
            </a:r>
            <a:r>
              <a:rPr lang="en-US" sz="800" dirty="0" smtClean="0"/>
              <a:t>: </a:t>
            </a:r>
            <a:r>
              <a:rPr lang="en-US" sz="800" dirty="0"/>
              <a:t>0.22 €/kWh</a:t>
            </a:r>
          </a:p>
          <a:p>
            <a:endParaRPr lang="en-US" sz="800" dirty="0"/>
          </a:p>
          <a:p>
            <a:r>
              <a:rPr lang="sl-SI" sz="800" dirty="0" smtClean="0"/>
              <a:t>Usmerjenost</a:t>
            </a:r>
            <a:r>
              <a:rPr lang="en-US" sz="800" dirty="0" smtClean="0"/>
              <a:t>: </a:t>
            </a:r>
            <a:r>
              <a:rPr lang="en-US" sz="800" dirty="0"/>
              <a:t>180</a:t>
            </a:r>
            <a:r>
              <a:rPr lang="en-US" sz="800" dirty="0" smtClean="0"/>
              <a:t>°(</a:t>
            </a:r>
            <a:r>
              <a:rPr lang="sl-SI" sz="800" dirty="0" smtClean="0"/>
              <a:t>JUG</a:t>
            </a:r>
            <a:r>
              <a:rPr lang="en-US" sz="800" dirty="0" smtClean="0"/>
              <a:t>) </a:t>
            </a:r>
            <a:r>
              <a:rPr lang="sl-SI" sz="800" dirty="0" smtClean="0"/>
              <a:t>Naklon</a:t>
            </a:r>
            <a:r>
              <a:rPr lang="en-US" sz="800" dirty="0" smtClean="0"/>
              <a:t>: </a:t>
            </a:r>
            <a:r>
              <a:rPr lang="en-US" sz="800" dirty="0"/>
              <a:t>35°</a:t>
            </a:r>
          </a:p>
        </p:txBody>
      </p:sp>
      <p:sp>
        <p:nvSpPr>
          <p:cNvPr id="11297" name="Textfeld 74"/>
          <p:cNvSpPr txBox="1">
            <a:spLocks noChangeArrowheads="1"/>
          </p:cNvSpPr>
          <p:nvPr/>
        </p:nvSpPr>
        <p:spPr bwMode="auto">
          <a:xfrm>
            <a:off x="3162300" y="4613275"/>
            <a:ext cx="151765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sl-SI" sz="800" dirty="0"/>
              <a:t>Skupna potreba po energiji</a:t>
            </a:r>
            <a:r>
              <a:rPr lang="en-US" sz="800" dirty="0" smtClean="0"/>
              <a:t> </a:t>
            </a:r>
            <a:r>
              <a:rPr lang="en-US" sz="800" dirty="0"/>
              <a:t>80 l/ </a:t>
            </a:r>
            <a:r>
              <a:rPr lang="en-US" sz="800" dirty="0" smtClean="0"/>
              <a:t>d</a:t>
            </a:r>
            <a:r>
              <a:rPr lang="sl-SI" sz="800" dirty="0" smtClean="0"/>
              <a:t>an</a:t>
            </a:r>
            <a:r>
              <a:rPr lang="en-US" sz="800" dirty="0" smtClean="0"/>
              <a:t>: </a:t>
            </a:r>
            <a:r>
              <a:rPr lang="en-US" sz="800" dirty="0"/>
              <a:t>1474 kWh/ a </a:t>
            </a:r>
          </a:p>
          <a:p>
            <a:endParaRPr lang="en-US" sz="800" dirty="0"/>
          </a:p>
          <a:p>
            <a:r>
              <a:rPr lang="sl-SI" sz="800" dirty="0"/>
              <a:t>Cena elektrike</a:t>
            </a:r>
            <a:r>
              <a:rPr lang="en-US" sz="800" dirty="0" smtClean="0"/>
              <a:t>: </a:t>
            </a:r>
            <a:r>
              <a:rPr lang="en-US" sz="800" dirty="0"/>
              <a:t>0.25 €/kWh</a:t>
            </a:r>
          </a:p>
          <a:p>
            <a:endParaRPr lang="en-US" sz="800" dirty="0"/>
          </a:p>
          <a:p>
            <a:r>
              <a:rPr lang="sl-SI" sz="800" dirty="0"/>
              <a:t>Usmerjenost</a:t>
            </a:r>
            <a:r>
              <a:rPr lang="en-US" sz="800" dirty="0"/>
              <a:t>: 180°(</a:t>
            </a:r>
            <a:r>
              <a:rPr lang="sl-SI" sz="800" dirty="0"/>
              <a:t>JUG</a:t>
            </a:r>
            <a:r>
              <a:rPr lang="en-US" sz="800" dirty="0"/>
              <a:t>) </a:t>
            </a:r>
            <a:r>
              <a:rPr lang="sl-SI" sz="800" dirty="0"/>
              <a:t>Naklon</a:t>
            </a:r>
            <a:r>
              <a:rPr lang="en-US" sz="800" dirty="0"/>
              <a:t>: 35</a:t>
            </a:r>
            <a:r>
              <a:rPr lang="en-US" sz="800" dirty="0" smtClean="0"/>
              <a:t>°</a:t>
            </a:r>
            <a:endParaRPr lang="en-US" sz="800" dirty="0"/>
          </a:p>
        </p:txBody>
      </p:sp>
      <p:sp>
        <p:nvSpPr>
          <p:cNvPr id="11298" name="Textfeld 75"/>
          <p:cNvSpPr txBox="1">
            <a:spLocks noChangeArrowheads="1"/>
          </p:cNvSpPr>
          <p:nvPr/>
        </p:nvSpPr>
        <p:spPr bwMode="auto">
          <a:xfrm>
            <a:off x="4932363" y="4610100"/>
            <a:ext cx="14859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sl-SI" sz="800" dirty="0"/>
              <a:t>Skupna potreba po energiji</a:t>
            </a:r>
            <a:r>
              <a:rPr lang="en-US" sz="800" dirty="0" smtClean="0"/>
              <a:t> </a:t>
            </a:r>
            <a:r>
              <a:rPr lang="en-US" sz="800" dirty="0"/>
              <a:t>80 l/ </a:t>
            </a:r>
            <a:r>
              <a:rPr lang="en-US" sz="800" dirty="0" smtClean="0"/>
              <a:t>da</a:t>
            </a:r>
            <a:r>
              <a:rPr lang="sl-SI" sz="800" dirty="0" smtClean="0"/>
              <a:t>n</a:t>
            </a:r>
            <a:r>
              <a:rPr lang="en-US" sz="800" dirty="0" smtClean="0"/>
              <a:t>: </a:t>
            </a:r>
            <a:r>
              <a:rPr lang="en-US" sz="800" dirty="0"/>
              <a:t>1571 kWh/ a </a:t>
            </a:r>
          </a:p>
          <a:p>
            <a:endParaRPr lang="en-US" sz="800" dirty="0"/>
          </a:p>
          <a:p>
            <a:r>
              <a:rPr lang="sl-SI" sz="800" dirty="0"/>
              <a:t>Cena </a:t>
            </a:r>
            <a:r>
              <a:rPr lang="sl-SI" sz="800" dirty="0" smtClean="0"/>
              <a:t>elektrike</a:t>
            </a:r>
            <a:r>
              <a:rPr lang="en-US" sz="800" dirty="0" smtClean="0"/>
              <a:t>: </a:t>
            </a:r>
            <a:r>
              <a:rPr lang="en-US" sz="800" dirty="0"/>
              <a:t>0.26 €/kWh</a:t>
            </a:r>
          </a:p>
          <a:p>
            <a:endParaRPr lang="en-US" sz="800" dirty="0"/>
          </a:p>
          <a:p>
            <a:r>
              <a:rPr lang="sl-SI" sz="800" dirty="0"/>
              <a:t>Usmerjenost</a:t>
            </a:r>
            <a:r>
              <a:rPr lang="en-US" sz="800" dirty="0"/>
              <a:t>: 180°(</a:t>
            </a:r>
            <a:r>
              <a:rPr lang="sl-SI" sz="800" dirty="0"/>
              <a:t>JUG</a:t>
            </a:r>
            <a:r>
              <a:rPr lang="en-US" sz="800" dirty="0"/>
              <a:t>) </a:t>
            </a:r>
            <a:r>
              <a:rPr lang="sl-SI" sz="800" dirty="0"/>
              <a:t>Naklon</a:t>
            </a:r>
            <a:r>
              <a:rPr lang="en-US" sz="800" dirty="0"/>
              <a:t>: 35</a:t>
            </a:r>
            <a:r>
              <a:rPr lang="en-US" sz="800" dirty="0" smtClean="0"/>
              <a:t>°</a:t>
            </a:r>
            <a:endParaRPr lang="en-US" sz="800" dirty="0"/>
          </a:p>
        </p:txBody>
      </p:sp>
      <p:sp>
        <p:nvSpPr>
          <p:cNvPr id="11299" name="Textfeld 76"/>
          <p:cNvSpPr txBox="1">
            <a:spLocks noChangeArrowheads="1"/>
          </p:cNvSpPr>
          <p:nvPr/>
        </p:nvSpPr>
        <p:spPr bwMode="auto">
          <a:xfrm>
            <a:off x="6637338" y="4610100"/>
            <a:ext cx="157162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sl-SI" sz="800" dirty="0"/>
              <a:t>Skupna potreba po </a:t>
            </a:r>
            <a:r>
              <a:rPr lang="sl-SI" sz="800" dirty="0" smtClean="0"/>
              <a:t>energiji</a:t>
            </a:r>
          </a:p>
          <a:p>
            <a:r>
              <a:rPr lang="en-US" sz="800" dirty="0" smtClean="0"/>
              <a:t>80 </a:t>
            </a:r>
            <a:r>
              <a:rPr lang="en-US" sz="800" dirty="0"/>
              <a:t>l/ </a:t>
            </a:r>
            <a:r>
              <a:rPr lang="sl-SI" sz="800" dirty="0" smtClean="0"/>
              <a:t>dan</a:t>
            </a:r>
            <a:r>
              <a:rPr lang="en-US" sz="800" dirty="0" smtClean="0"/>
              <a:t> </a:t>
            </a:r>
            <a:r>
              <a:rPr lang="en-US" sz="800" dirty="0"/>
              <a:t>: 1628 kWh/ a </a:t>
            </a:r>
          </a:p>
          <a:p>
            <a:endParaRPr lang="en-US" sz="800" dirty="0"/>
          </a:p>
          <a:p>
            <a:r>
              <a:rPr lang="sl-SI" sz="800" dirty="0"/>
              <a:t>Cena </a:t>
            </a:r>
            <a:r>
              <a:rPr lang="sl-SI" sz="800" dirty="0" smtClean="0"/>
              <a:t>elektrike: </a:t>
            </a:r>
            <a:r>
              <a:rPr lang="en-US" sz="800" dirty="0" smtClean="0"/>
              <a:t>0.29 </a:t>
            </a:r>
            <a:r>
              <a:rPr lang="en-US" sz="800" dirty="0"/>
              <a:t>€/kWh</a:t>
            </a:r>
          </a:p>
          <a:p>
            <a:endParaRPr lang="en-US" sz="800" dirty="0"/>
          </a:p>
          <a:p>
            <a:r>
              <a:rPr lang="sl-SI" sz="800" dirty="0"/>
              <a:t>Usmerjenost</a:t>
            </a:r>
            <a:r>
              <a:rPr lang="en-US" sz="800" dirty="0"/>
              <a:t>: 180°(</a:t>
            </a:r>
            <a:r>
              <a:rPr lang="sl-SI" sz="800" dirty="0"/>
              <a:t>JUG</a:t>
            </a:r>
            <a:r>
              <a:rPr lang="en-US" sz="800" dirty="0"/>
              <a:t>) </a:t>
            </a:r>
            <a:r>
              <a:rPr lang="sl-SI" sz="800" dirty="0"/>
              <a:t>Naklon</a:t>
            </a:r>
            <a:r>
              <a:rPr lang="en-US" sz="800" dirty="0"/>
              <a:t>: 35°</a:t>
            </a:r>
            <a:endParaRPr lang="en-US" sz="800" dirty="0"/>
          </a:p>
        </p:txBody>
      </p:sp>
      <p:sp>
        <p:nvSpPr>
          <p:cNvPr id="58" name="Textfeld 57"/>
          <p:cNvSpPr txBox="1">
            <a:spLocks noChangeArrowheads="1"/>
          </p:cNvSpPr>
          <p:nvPr/>
        </p:nvSpPr>
        <p:spPr bwMode="auto">
          <a:xfrm>
            <a:off x="39212" y="3091656"/>
            <a:ext cx="19177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sl-SI" sz="1200" b="1" dirty="0" smtClean="0"/>
              <a:t>Potrebna energija</a:t>
            </a:r>
            <a:endParaRPr lang="en-US" sz="1200" b="1" dirty="0"/>
          </a:p>
        </p:txBody>
      </p:sp>
      <p:cxnSp>
        <p:nvCxnSpPr>
          <p:cNvPr id="4097" name="Gerade Verbindung mit Pfeil 4096"/>
          <p:cNvCxnSpPr>
            <a:cxnSpLocks noChangeShapeType="1"/>
          </p:cNvCxnSpPr>
          <p:nvPr/>
        </p:nvCxnSpPr>
        <p:spPr bwMode="auto">
          <a:xfrm>
            <a:off x="1439863" y="3243898"/>
            <a:ext cx="295275" cy="0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6" name="Textfeld 85"/>
          <p:cNvSpPr txBox="1">
            <a:spLocks noChangeArrowheads="1"/>
          </p:cNvSpPr>
          <p:nvPr/>
        </p:nvSpPr>
        <p:spPr bwMode="auto">
          <a:xfrm>
            <a:off x="74613" y="3343275"/>
            <a:ext cx="17272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sl-SI" sz="1200" b="1" dirty="0" smtClean="0"/>
              <a:t>Prihranki s </a:t>
            </a:r>
          </a:p>
          <a:p>
            <a:r>
              <a:rPr lang="sl-SI" sz="1200" b="1" dirty="0" smtClean="0"/>
              <a:t>Sitemom</a:t>
            </a:r>
          </a:p>
          <a:p>
            <a:r>
              <a:rPr lang="sl-SI" sz="1200" b="1" dirty="0" smtClean="0"/>
              <a:t> SELACAL</a:t>
            </a:r>
          </a:p>
          <a:p>
            <a:endParaRPr lang="en-US" sz="1200" b="1" dirty="0"/>
          </a:p>
        </p:txBody>
      </p:sp>
      <p:cxnSp>
        <p:nvCxnSpPr>
          <p:cNvPr id="87" name="Gerade Verbindung mit Pfeil 86"/>
          <p:cNvCxnSpPr>
            <a:cxnSpLocks noChangeShapeType="1"/>
          </p:cNvCxnSpPr>
          <p:nvPr/>
        </p:nvCxnSpPr>
        <p:spPr bwMode="auto">
          <a:xfrm>
            <a:off x="1417638" y="3492500"/>
            <a:ext cx="293687" cy="0"/>
          </a:xfrm>
          <a:prstGeom prst="straightConnector1">
            <a:avLst/>
          </a:prstGeom>
          <a:noFill/>
          <a:ln w="28575" algn="ctr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304" name="Textfeld 4101"/>
          <p:cNvSpPr txBox="1">
            <a:spLocks noChangeArrowheads="1"/>
          </p:cNvSpPr>
          <p:nvPr/>
        </p:nvSpPr>
        <p:spPr bwMode="auto">
          <a:xfrm>
            <a:off x="296863" y="947738"/>
            <a:ext cx="55372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en-US" sz="1200" b="1" dirty="0"/>
              <a:t>SELACAL – </a:t>
            </a:r>
            <a:r>
              <a:rPr lang="sl-SI" sz="1200" b="1" dirty="0" smtClean="0"/>
              <a:t>sistem za toplo vodo brez dodatnega gretja</a:t>
            </a:r>
            <a:endParaRPr lang="en-US" sz="1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49" grpId="0"/>
      <p:bldP spid="59" grpId="0"/>
      <p:bldP spid="60" grpId="0" animBg="1"/>
      <p:bldP spid="61" grpId="0"/>
      <p:bldP spid="62" grpId="0"/>
      <p:bldP spid="63" grpId="0" animBg="1"/>
      <p:bldP spid="65" grpId="0"/>
      <p:bldP spid="66" grpId="0"/>
      <p:bldP spid="67" grpId="0" animBg="1"/>
      <p:bldP spid="68" grpId="0"/>
      <p:bldP spid="69" grpId="0"/>
      <p:bldP spid="58" grpId="0"/>
      <p:bldP spid="8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 descr="Buntes Bild Awasol-1-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0813" y="1460500"/>
            <a:ext cx="4432300" cy="446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87338" y="450850"/>
            <a:ext cx="7777162" cy="10874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de-DE" smtClean="0">
                <a:solidFill>
                  <a:srgbClr val="414141"/>
                </a:solidFill>
              </a:rPr>
              <a:t>SELACAL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87338" y="1676400"/>
            <a:ext cx="8066087" cy="39592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sz="2000" dirty="0" smtClean="0">
                <a:solidFill>
                  <a:srgbClr val="414141"/>
                </a:solidFill>
              </a:rPr>
              <a:t>SELACAL – </a:t>
            </a:r>
            <a:r>
              <a:rPr lang="sl-SI" sz="2000" dirty="0" smtClean="0">
                <a:solidFill>
                  <a:srgbClr val="414141"/>
                </a:solidFill>
              </a:rPr>
              <a:t>SOLARNA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sl-SI" sz="2000" dirty="0" smtClean="0">
                <a:solidFill>
                  <a:srgbClr val="414141"/>
                </a:solidFill>
              </a:rPr>
              <a:t>ELEKTRIKA ZA OGREVANJE</a:t>
            </a:r>
            <a:endParaRPr lang="en-GB" sz="2000" dirty="0" smtClean="0">
              <a:solidFill>
                <a:srgbClr val="414141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GB" sz="2000" dirty="0" smtClean="0">
              <a:solidFill>
                <a:srgbClr val="414141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sz="1600" dirty="0" smtClean="0">
                <a:solidFill>
                  <a:srgbClr val="414141"/>
                </a:solidFill>
              </a:rPr>
              <a:t>The AWASOL SELACAL </a:t>
            </a:r>
            <a:r>
              <a:rPr lang="en-GB" sz="1600" dirty="0" smtClean="0">
                <a:solidFill>
                  <a:srgbClr val="414141"/>
                </a:solidFill>
              </a:rPr>
              <a:t>s</a:t>
            </a:r>
            <a:r>
              <a:rPr lang="sl-SI" sz="1600" dirty="0" smtClean="0">
                <a:solidFill>
                  <a:srgbClr val="414141"/>
                </a:solidFill>
              </a:rPr>
              <a:t>istem</a:t>
            </a:r>
            <a:r>
              <a:rPr lang="en-GB" sz="1600" dirty="0" smtClean="0">
                <a:solidFill>
                  <a:srgbClr val="414141"/>
                </a:solidFill>
              </a:rPr>
              <a:t> </a:t>
            </a:r>
            <a:endParaRPr lang="en-GB" sz="1600" dirty="0" smtClean="0">
              <a:solidFill>
                <a:srgbClr val="414141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sl-SI" sz="1600" dirty="0" smtClean="0">
                <a:solidFill>
                  <a:srgbClr val="414141"/>
                </a:solidFill>
              </a:rPr>
              <a:t>Pretvarja </a:t>
            </a:r>
            <a:r>
              <a:rPr lang="en-GB" sz="1600" dirty="0" smtClean="0">
                <a:solidFill>
                  <a:srgbClr val="414141"/>
                </a:solidFill>
              </a:rPr>
              <a:t>DC </a:t>
            </a:r>
            <a:r>
              <a:rPr lang="sl-SI" sz="1600" dirty="0" smtClean="0">
                <a:solidFill>
                  <a:srgbClr val="414141"/>
                </a:solidFill>
              </a:rPr>
              <a:t>solarno elektriko v toplo vodo</a:t>
            </a:r>
            <a:r>
              <a:rPr lang="en-GB" sz="1600" dirty="0" smtClean="0">
                <a:solidFill>
                  <a:srgbClr val="414141"/>
                </a:solidFill>
              </a:rPr>
              <a:t>.</a:t>
            </a:r>
            <a:endParaRPr lang="en-GB" sz="1600" dirty="0" smtClean="0">
              <a:solidFill>
                <a:srgbClr val="414141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GB" sz="1600" dirty="0" smtClean="0">
              <a:solidFill>
                <a:srgbClr val="414141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de-DE" sz="1600" dirty="0" smtClean="0">
              <a:solidFill>
                <a:srgbClr val="414141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de-DE" sz="16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GB" sz="1600" dirty="0" smtClean="0">
              <a:solidFill>
                <a:srgbClr val="595959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GB" sz="1600" dirty="0" smtClean="0">
              <a:solidFill>
                <a:srgbClr val="595959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sl-SI" sz="1600" dirty="0" smtClean="0">
                <a:solidFill>
                  <a:srgbClr val="595959"/>
                </a:solidFill>
              </a:rPr>
              <a:t>Sistem SELACAL je primeren za majhne do srednje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sl-SI" sz="1600" dirty="0" smtClean="0">
                <a:solidFill>
                  <a:srgbClr val="595959"/>
                </a:solidFill>
              </a:rPr>
              <a:t>Potrebe po topli vodi med</a:t>
            </a:r>
            <a:r>
              <a:rPr lang="en-GB" sz="1600" dirty="0" smtClean="0">
                <a:solidFill>
                  <a:srgbClr val="595959"/>
                </a:solidFill>
              </a:rPr>
              <a:t> </a:t>
            </a:r>
            <a:r>
              <a:rPr lang="en-GB" sz="1600" dirty="0" smtClean="0">
                <a:solidFill>
                  <a:srgbClr val="595959"/>
                </a:solidFill>
              </a:rPr>
              <a:t>50 </a:t>
            </a:r>
            <a:r>
              <a:rPr lang="sl-SI" sz="1600" dirty="0" smtClean="0">
                <a:solidFill>
                  <a:srgbClr val="595959"/>
                </a:solidFill>
              </a:rPr>
              <a:t>in</a:t>
            </a:r>
            <a:r>
              <a:rPr lang="en-GB" sz="1600" dirty="0" smtClean="0">
                <a:solidFill>
                  <a:srgbClr val="595959"/>
                </a:solidFill>
              </a:rPr>
              <a:t> </a:t>
            </a:r>
            <a:r>
              <a:rPr lang="en-GB" sz="1600" dirty="0" smtClean="0">
                <a:solidFill>
                  <a:srgbClr val="595959"/>
                </a:solidFill>
              </a:rPr>
              <a:t>160 </a:t>
            </a:r>
            <a:r>
              <a:rPr lang="en-GB" sz="1600" dirty="0" err="1" smtClean="0">
                <a:solidFill>
                  <a:srgbClr val="595959"/>
                </a:solidFill>
              </a:rPr>
              <a:t>litr</a:t>
            </a:r>
            <a:r>
              <a:rPr lang="sl-SI" sz="1600" dirty="0" smtClean="0">
                <a:solidFill>
                  <a:srgbClr val="595959"/>
                </a:solidFill>
              </a:rPr>
              <a:t>i na dan</a:t>
            </a:r>
            <a:r>
              <a:rPr lang="en-GB" sz="1600" dirty="0" smtClean="0">
                <a:solidFill>
                  <a:srgbClr val="595959"/>
                </a:solidFill>
              </a:rPr>
              <a:t>.</a:t>
            </a:r>
            <a:endParaRPr lang="sl-SI" sz="1600" dirty="0" smtClean="0">
              <a:solidFill>
                <a:srgbClr val="595959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sl-SI" sz="1600" dirty="0" smtClean="0">
                <a:solidFill>
                  <a:srgbClr val="595959"/>
                </a:solidFill>
              </a:rPr>
              <a:t>Odvisno od regije to ustreza med 2 in 5 osebam.</a:t>
            </a:r>
            <a:endParaRPr lang="en-GB" sz="1600" dirty="0" smtClean="0">
              <a:solidFill>
                <a:srgbClr val="595959"/>
              </a:solidFill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GB" sz="16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de-DE" sz="1600" dirty="0" smtClean="0"/>
          </a:p>
        </p:txBody>
      </p:sp>
    </p:spTree>
    <p:extLst>
      <p:ext uri="{BB962C8B-B14F-4D97-AF65-F5344CB8AC3E}">
        <p14:creationId xmlns:p14="http://schemas.microsoft.com/office/powerpoint/2010/main" val="4030302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15900" y="450850"/>
            <a:ext cx="7777163" cy="4794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sl-SI" dirty="0" smtClean="0">
                <a:solidFill>
                  <a:srgbClr val="414141"/>
                </a:solidFill>
              </a:rPr>
              <a:t>Lastnosti</a:t>
            </a:r>
            <a:endParaRPr lang="de-DE" dirty="0" smtClean="0">
              <a:solidFill>
                <a:srgbClr val="414141"/>
              </a:solidFill>
            </a:endParaRPr>
          </a:p>
        </p:txBody>
      </p:sp>
      <p:pic>
        <p:nvPicPr>
          <p:cNvPr id="7171" name="Picture 4" descr="IMG_644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0950" y="1244600"/>
            <a:ext cx="2498725" cy="460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6" name="Line 11"/>
          <p:cNvSpPr>
            <a:spLocks noChangeShapeType="1"/>
          </p:cNvSpPr>
          <p:nvPr/>
        </p:nvSpPr>
        <p:spPr bwMode="auto">
          <a:xfrm flipV="1">
            <a:off x="3887788" y="2900363"/>
            <a:ext cx="1873250" cy="12239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177" name="Text Box 12"/>
          <p:cNvSpPr txBox="1">
            <a:spLocks noChangeArrowheads="1"/>
          </p:cNvSpPr>
          <p:nvPr/>
        </p:nvSpPr>
        <p:spPr bwMode="auto">
          <a:xfrm>
            <a:off x="5832475" y="2684463"/>
            <a:ext cx="194468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1600" b="1" dirty="0" smtClean="0">
                <a:solidFill>
                  <a:srgbClr val="414141"/>
                </a:solidFill>
              </a:rPr>
              <a:t>2 </a:t>
            </a:r>
            <a:r>
              <a:rPr lang="sl-SI" sz="1600" b="1" dirty="0" smtClean="0">
                <a:solidFill>
                  <a:srgbClr val="414141"/>
                </a:solidFill>
              </a:rPr>
              <a:t>anodni zaščiti</a:t>
            </a:r>
            <a:endParaRPr lang="en-US" sz="1600" b="1" dirty="0">
              <a:solidFill>
                <a:srgbClr val="414141"/>
              </a:solidFill>
            </a:endParaRPr>
          </a:p>
        </p:txBody>
      </p:sp>
      <p:sp>
        <p:nvSpPr>
          <p:cNvPr id="7178" name="Line 13"/>
          <p:cNvSpPr>
            <a:spLocks noChangeShapeType="1"/>
          </p:cNvSpPr>
          <p:nvPr/>
        </p:nvSpPr>
        <p:spPr bwMode="auto">
          <a:xfrm flipH="1" flipV="1">
            <a:off x="1439863" y="3332163"/>
            <a:ext cx="2160587" cy="714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179" name="Text Box 14"/>
          <p:cNvSpPr txBox="1">
            <a:spLocks noChangeArrowheads="1"/>
          </p:cNvSpPr>
          <p:nvPr/>
        </p:nvSpPr>
        <p:spPr bwMode="auto">
          <a:xfrm>
            <a:off x="431800" y="2971800"/>
            <a:ext cx="129698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sl-SI" sz="1600" b="1" dirty="0" smtClean="0">
                <a:solidFill>
                  <a:srgbClr val="414141"/>
                </a:solidFill>
              </a:rPr>
              <a:t>Tulka za tipalo</a:t>
            </a:r>
            <a:endParaRPr lang="de-DE" sz="1600" b="1" dirty="0">
              <a:solidFill>
                <a:srgbClr val="414141"/>
              </a:solidFill>
            </a:endParaRPr>
          </a:p>
        </p:txBody>
      </p:sp>
      <p:sp>
        <p:nvSpPr>
          <p:cNvPr id="7180" name="Line 15"/>
          <p:cNvSpPr>
            <a:spLocks noChangeShapeType="1"/>
          </p:cNvSpPr>
          <p:nvPr/>
        </p:nvSpPr>
        <p:spPr bwMode="auto">
          <a:xfrm flipH="1">
            <a:off x="1584325" y="3908425"/>
            <a:ext cx="2160588" cy="86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181" name="Text Box 16"/>
          <p:cNvSpPr txBox="1">
            <a:spLocks noChangeArrowheads="1"/>
          </p:cNvSpPr>
          <p:nvPr/>
        </p:nvSpPr>
        <p:spPr bwMode="auto">
          <a:xfrm>
            <a:off x="360363" y="4845050"/>
            <a:ext cx="223202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1600" b="1" dirty="0" smtClean="0">
                <a:solidFill>
                  <a:srgbClr val="414141"/>
                </a:solidFill>
              </a:rPr>
              <a:t>2 </a:t>
            </a:r>
            <a:r>
              <a:rPr lang="sl-SI" sz="1600" b="1" dirty="0" smtClean="0">
                <a:solidFill>
                  <a:srgbClr val="414141"/>
                </a:solidFill>
              </a:rPr>
              <a:t>grelca</a:t>
            </a:r>
            <a:endParaRPr lang="en-GB" sz="1600" b="1" dirty="0" smtClean="0">
              <a:solidFill>
                <a:srgbClr val="414141"/>
              </a:solidFill>
            </a:endParaRPr>
          </a:p>
          <a:p>
            <a:pPr>
              <a:spcBef>
                <a:spcPct val="50000"/>
              </a:spcBef>
            </a:pPr>
            <a:r>
              <a:rPr lang="en-GB" sz="1600" b="1" dirty="0" smtClean="0">
                <a:solidFill>
                  <a:srgbClr val="414141"/>
                </a:solidFill>
              </a:rPr>
              <a:t>(</a:t>
            </a:r>
            <a:r>
              <a:rPr lang="en-GB" sz="1600" b="1" dirty="0" smtClean="0">
                <a:solidFill>
                  <a:srgbClr val="414141"/>
                </a:solidFill>
              </a:rPr>
              <a:t>1</a:t>
            </a:r>
            <a:r>
              <a:rPr lang="sl-SI" sz="1600" b="1" dirty="0" smtClean="0">
                <a:solidFill>
                  <a:srgbClr val="414141"/>
                </a:solidFill>
              </a:rPr>
              <a:t> omrežje</a:t>
            </a:r>
            <a:r>
              <a:rPr lang="en-GB" sz="1600" b="1" dirty="0" smtClean="0">
                <a:solidFill>
                  <a:srgbClr val="414141"/>
                </a:solidFill>
              </a:rPr>
              <a:t>, </a:t>
            </a:r>
            <a:r>
              <a:rPr lang="en-GB" sz="1600" b="1" dirty="0" smtClean="0">
                <a:solidFill>
                  <a:srgbClr val="414141"/>
                </a:solidFill>
              </a:rPr>
              <a:t>1 </a:t>
            </a:r>
            <a:r>
              <a:rPr lang="sl-SI" sz="1600" b="1" dirty="0" smtClean="0">
                <a:solidFill>
                  <a:srgbClr val="414141"/>
                </a:solidFill>
              </a:rPr>
              <a:t>solarni</a:t>
            </a:r>
            <a:r>
              <a:rPr lang="en-GB" sz="1600" b="1" dirty="0" smtClean="0">
                <a:solidFill>
                  <a:srgbClr val="414141"/>
                </a:solidFill>
              </a:rPr>
              <a:t>)</a:t>
            </a:r>
            <a:endParaRPr lang="en-GB" sz="1600" b="1" dirty="0">
              <a:solidFill>
                <a:srgbClr val="414141"/>
              </a:solidFill>
            </a:endParaRPr>
          </a:p>
        </p:txBody>
      </p:sp>
      <p:sp>
        <p:nvSpPr>
          <p:cNvPr id="7182" name="Text Box 17"/>
          <p:cNvSpPr txBox="1">
            <a:spLocks noChangeArrowheads="1"/>
          </p:cNvSpPr>
          <p:nvPr/>
        </p:nvSpPr>
        <p:spPr bwMode="auto">
          <a:xfrm>
            <a:off x="5329237" y="1460500"/>
            <a:ext cx="280756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GB" sz="1600" b="1" dirty="0" smtClean="0">
                <a:solidFill>
                  <a:srgbClr val="414141"/>
                </a:solidFill>
              </a:rPr>
              <a:t> </a:t>
            </a:r>
            <a:r>
              <a:rPr lang="sl-SI" sz="1600" b="1" dirty="0" smtClean="0">
                <a:solidFill>
                  <a:srgbClr val="414141"/>
                </a:solidFill>
              </a:rPr>
              <a:t>debela izolacija hranilnika</a:t>
            </a:r>
            <a:endParaRPr lang="en-GB" sz="1600" b="1" dirty="0">
              <a:solidFill>
                <a:srgbClr val="414141"/>
              </a:solidFill>
            </a:endParaRPr>
          </a:p>
        </p:txBody>
      </p:sp>
      <p:sp>
        <p:nvSpPr>
          <p:cNvPr id="7183" name="Line 18"/>
          <p:cNvSpPr>
            <a:spLocks noChangeShapeType="1"/>
          </p:cNvSpPr>
          <p:nvPr/>
        </p:nvSpPr>
        <p:spPr bwMode="auto">
          <a:xfrm flipV="1">
            <a:off x="4464050" y="1676400"/>
            <a:ext cx="936625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7184" name="Text Box 19"/>
          <p:cNvSpPr txBox="1">
            <a:spLocks noChangeArrowheads="1"/>
          </p:cNvSpPr>
          <p:nvPr/>
        </p:nvSpPr>
        <p:spPr bwMode="auto">
          <a:xfrm>
            <a:off x="3887788" y="5654470"/>
            <a:ext cx="1368425" cy="4775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sl-SI" sz="1600" b="1" dirty="0" smtClean="0">
                <a:solidFill>
                  <a:srgbClr val="414141"/>
                </a:solidFill>
              </a:rPr>
              <a:t>Vstop mrzle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</a:pPr>
            <a:r>
              <a:rPr lang="sl-SI" sz="1600" b="1" dirty="0" smtClean="0">
                <a:solidFill>
                  <a:srgbClr val="414141"/>
                </a:solidFill>
              </a:rPr>
              <a:t>  vode</a:t>
            </a:r>
            <a:endParaRPr lang="en-GB" sz="1600" b="1" dirty="0">
              <a:solidFill>
                <a:srgbClr val="414141"/>
              </a:solidFill>
            </a:endParaRPr>
          </a:p>
        </p:txBody>
      </p:sp>
      <p:sp>
        <p:nvSpPr>
          <p:cNvPr id="7185" name="Text Box 20"/>
          <p:cNvSpPr txBox="1">
            <a:spLocks noChangeArrowheads="1"/>
          </p:cNvSpPr>
          <p:nvPr/>
        </p:nvSpPr>
        <p:spPr bwMode="auto">
          <a:xfrm>
            <a:off x="2592388" y="5609180"/>
            <a:ext cx="1295400" cy="4370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lnSpc>
                <a:spcPct val="45000"/>
              </a:lnSpc>
              <a:spcBef>
                <a:spcPct val="50000"/>
              </a:spcBef>
            </a:pPr>
            <a:r>
              <a:rPr lang="sl-SI" sz="1600" b="1" dirty="0" smtClean="0">
                <a:solidFill>
                  <a:srgbClr val="414141"/>
                </a:solidFill>
              </a:rPr>
              <a:t>Izstop</a:t>
            </a:r>
          </a:p>
          <a:p>
            <a:pPr algn="ctr">
              <a:lnSpc>
                <a:spcPct val="45000"/>
              </a:lnSpc>
              <a:spcBef>
                <a:spcPct val="50000"/>
              </a:spcBef>
            </a:pPr>
            <a:r>
              <a:rPr lang="sl-SI" sz="1600" b="1" dirty="0" smtClean="0">
                <a:solidFill>
                  <a:srgbClr val="414141"/>
                </a:solidFill>
              </a:rPr>
              <a:t> tople vode</a:t>
            </a:r>
            <a:endParaRPr lang="en-GB" sz="1600" b="1" dirty="0">
              <a:solidFill>
                <a:srgbClr val="414141"/>
              </a:solidFill>
            </a:endParaRPr>
          </a:p>
        </p:txBody>
      </p:sp>
      <p:sp>
        <p:nvSpPr>
          <p:cNvPr id="2" name="Zylinder 1"/>
          <p:cNvSpPr/>
          <p:nvPr/>
        </p:nvSpPr>
        <p:spPr bwMode="auto">
          <a:xfrm>
            <a:off x="3770312" y="3822956"/>
            <a:ext cx="45719" cy="625219"/>
          </a:xfrm>
          <a:prstGeom prst="can">
            <a:avLst/>
          </a:prstGeom>
          <a:solidFill>
            <a:srgbClr val="000066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0" i="0" u="none" strike="noStrike" cap="none" normalizeH="0" baseline="0" smtClean="0">
              <a:ln>
                <a:solidFill>
                  <a:schemeClr val="accent2"/>
                </a:solidFill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sp>
        <p:nvSpPr>
          <p:cNvPr id="3" name="Zylinder 2"/>
          <p:cNvSpPr/>
          <p:nvPr/>
        </p:nvSpPr>
        <p:spPr bwMode="auto">
          <a:xfrm rot="10800000">
            <a:off x="3626718" y="1839584"/>
            <a:ext cx="118195" cy="360040"/>
          </a:xfrm>
          <a:prstGeom prst="can">
            <a:avLst/>
          </a:prstGeom>
          <a:ln>
            <a:solidFill>
              <a:srgbClr val="C0C0C0"/>
            </a:solidFill>
            <a:headEnd type="none" w="med" len="med"/>
            <a:tailEnd type="none" w="med" len="med"/>
          </a:ln>
          <a:ex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34" charset="-128"/>
            </a:endParaRPr>
          </a:p>
        </p:txBody>
      </p:sp>
      <p:sp>
        <p:nvSpPr>
          <p:cNvPr id="20" name="Line 11"/>
          <p:cNvSpPr>
            <a:spLocks noChangeShapeType="1"/>
          </p:cNvSpPr>
          <p:nvPr/>
        </p:nvSpPr>
        <p:spPr bwMode="auto">
          <a:xfrm>
            <a:off x="3770312" y="2019605"/>
            <a:ext cx="1990726" cy="83313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43066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215900" y="450850"/>
            <a:ext cx="7777163" cy="47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de-DE" smtClean="0">
                <a:solidFill>
                  <a:srgbClr val="414141"/>
                </a:solidFill>
              </a:rPr>
              <a:t>SELACAL control</a:t>
            </a:r>
          </a:p>
        </p:txBody>
      </p:sp>
      <p:sp>
        <p:nvSpPr>
          <p:cNvPr id="8195" name="Text Box 21"/>
          <p:cNvSpPr txBox="1">
            <a:spLocks noChangeArrowheads="1"/>
          </p:cNvSpPr>
          <p:nvPr/>
        </p:nvSpPr>
        <p:spPr bwMode="auto">
          <a:xfrm>
            <a:off x="264136" y="1218362"/>
            <a:ext cx="3744912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de-DE" dirty="0"/>
              <a:t>- </a:t>
            </a:r>
            <a:r>
              <a:rPr lang="sl-SI" dirty="0" smtClean="0"/>
              <a:t>Integriran MPPT sledilec</a:t>
            </a:r>
            <a:endParaRPr lang="de-DE" dirty="0"/>
          </a:p>
          <a:p>
            <a:pPr>
              <a:spcBef>
                <a:spcPct val="50000"/>
              </a:spcBef>
            </a:pPr>
            <a:r>
              <a:rPr lang="de-DE" dirty="0"/>
              <a:t>- </a:t>
            </a:r>
            <a:r>
              <a:rPr lang="sl-SI" dirty="0" smtClean="0"/>
              <a:t>Nadzor nad omrežno in solarno elektriko</a:t>
            </a:r>
            <a:endParaRPr lang="de-DE" dirty="0"/>
          </a:p>
          <a:p>
            <a:pPr>
              <a:spcBef>
                <a:spcPct val="50000"/>
              </a:spcBef>
            </a:pPr>
            <a:endParaRPr lang="de-DE" dirty="0"/>
          </a:p>
        </p:txBody>
      </p:sp>
      <p:sp>
        <p:nvSpPr>
          <p:cNvPr id="8196" name="Text Box 23"/>
          <p:cNvSpPr txBox="1">
            <a:spLocks noChangeArrowheads="1"/>
          </p:cNvSpPr>
          <p:nvPr/>
        </p:nvSpPr>
        <p:spPr bwMode="auto">
          <a:xfrm>
            <a:off x="7056438" y="2540000"/>
            <a:ext cx="1584325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sl-SI" dirty="0" smtClean="0"/>
              <a:t>Stikalo za preklop režimov delovanja</a:t>
            </a:r>
            <a:endParaRPr lang="de-DE" dirty="0"/>
          </a:p>
        </p:txBody>
      </p:sp>
      <p:pic>
        <p:nvPicPr>
          <p:cNvPr id="8197" name="Picture 25" descr="Selacal controll mit Displa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98" t="4567" r="8057" b="2519"/>
          <a:stretch>
            <a:fillRect/>
          </a:stretch>
        </p:blipFill>
        <p:spPr bwMode="auto">
          <a:xfrm>
            <a:off x="4103688" y="955675"/>
            <a:ext cx="2940050" cy="527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8" name="Line 22"/>
          <p:cNvSpPr>
            <a:spLocks noChangeShapeType="1"/>
          </p:cNvSpPr>
          <p:nvPr/>
        </p:nvSpPr>
        <p:spPr bwMode="auto">
          <a:xfrm flipV="1">
            <a:off x="6408738" y="2971800"/>
            <a:ext cx="720725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199" name="Text Box 26"/>
          <p:cNvSpPr txBox="1">
            <a:spLocks noChangeArrowheads="1"/>
          </p:cNvSpPr>
          <p:nvPr/>
        </p:nvSpPr>
        <p:spPr bwMode="auto">
          <a:xfrm>
            <a:off x="6911975" y="5132388"/>
            <a:ext cx="14398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endParaRPr lang="de-DE"/>
          </a:p>
        </p:txBody>
      </p:sp>
      <p:sp>
        <p:nvSpPr>
          <p:cNvPr id="8200" name="Text Box 27"/>
          <p:cNvSpPr txBox="1">
            <a:spLocks noChangeArrowheads="1"/>
          </p:cNvSpPr>
          <p:nvPr/>
        </p:nvSpPr>
        <p:spPr bwMode="auto">
          <a:xfrm>
            <a:off x="1223963" y="4987925"/>
            <a:ext cx="244792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sl-SI" dirty="0" smtClean="0"/>
              <a:t>Tipke za nastavitve</a:t>
            </a:r>
            <a:endParaRPr lang="de-DE" dirty="0"/>
          </a:p>
        </p:txBody>
      </p:sp>
      <p:sp>
        <p:nvSpPr>
          <p:cNvPr id="8201" name="Line 28"/>
          <p:cNvSpPr>
            <a:spLocks noChangeShapeType="1"/>
          </p:cNvSpPr>
          <p:nvPr/>
        </p:nvSpPr>
        <p:spPr bwMode="auto">
          <a:xfrm flipV="1">
            <a:off x="2952750" y="4700588"/>
            <a:ext cx="2232025" cy="792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8202" name="Text Box 29"/>
          <p:cNvSpPr txBox="1">
            <a:spLocks noChangeArrowheads="1"/>
          </p:cNvSpPr>
          <p:nvPr/>
        </p:nvSpPr>
        <p:spPr bwMode="auto">
          <a:xfrm>
            <a:off x="1295400" y="3116263"/>
            <a:ext cx="24479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sl-SI" dirty="0" smtClean="0"/>
              <a:t>zaslon</a:t>
            </a:r>
            <a:endParaRPr lang="de-DE" dirty="0"/>
          </a:p>
        </p:txBody>
      </p:sp>
      <p:sp>
        <p:nvSpPr>
          <p:cNvPr id="8203" name="Line 30"/>
          <p:cNvSpPr>
            <a:spLocks noChangeShapeType="1"/>
          </p:cNvSpPr>
          <p:nvPr/>
        </p:nvSpPr>
        <p:spPr bwMode="auto">
          <a:xfrm>
            <a:off x="2447925" y="3403600"/>
            <a:ext cx="2376488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26673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sl-SI" dirty="0" smtClean="0">
                <a:solidFill>
                  <a:srgbClr val="414141"/>
                </a:solidFill>
              </a:rPr>
              <a:t>Dobavljivi sistemi</a:t>
            </a:r>
            <a:endParaRPr lang="en-GB" dirty="0" smtClean="0">
              <a:solidFill>
                <a:srgbClr val="414141"/>
              </a:solidFill>
            </a:endParaRPr>
          </a:p>
        </p:txBody>
      </p:sp>
      <p:graphicFrame>
        <p:nvGraphicFramePr>
          <p:cNvPr id="141381" name="Group 6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10138771"/>
              </p:ext>
            </p:extLst>
          </p:nvPr>
        </p:nvGraphicFramePr>
        <p:xfrm>
          <a:off x="360363" y="1100138"/>
          <a:ext cx="7920037" cy="6010608"/>
        </p:xfrm>
        <a:graphic>
          <a:graphicData uri="http://schemas.openxmlformats.org/drawingml/2006/table">
            <a:tbl>
              <a:tblPr/>
              <a:tblGrid>
                <a:gridCol w="2590800"/>
                <a:gridCol w="2808287"/>
                <a:gridCol w="2520950"/>
              </a:tblGrid>
              <a:tr h="1728981">
                <a:tc>
                  <a:txBody>
                    <a:bodyPr/>
                    <a:lstStyle/>
                    <a:p>
                      <a:pPr marL="0" marR="0" lvl="0" indent="0" algn="l" defTabSz="8667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A9F21"/>
                        </a:buClr>
                        <a:buSzTx/>
                        <a:buFontTx/>
                        <a:buNone/>
                        <a:tabLst/>
                      </a:pPr>
                      <a:endParaRPr kumimoji="0" lang="de-DE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667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A9F2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1414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SELACAL 1000</a:t>
                      </a:r>
                    </a:p>
                    <a:p>
                      <a:pPr marL="0" marR="0" lvl="0" indent="0" algn="l" defTabSz="8667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A9F2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sl-SI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1414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vključuje</a:t>
                      </a:r>
                      <a:r>
                        <a:rPr kumimoji="0" lang="de-D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1414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:</a:t>
                      </a:r>
                      <a:endParaRPr kumimoji="0" lang="de-DE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1414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  <a:p>
                      <a:pPr marL="0" marR="0" lvl="0" indent="0" algn="l" defTabSz="8667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A9F2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14141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sym typeface="Wingdings" pitchFamily="2" charset="2"/>
                        </a:rPr>
                        <a:t> </a:t>
                      </a:r>
                      <a:r>
                        <a:rPr kumimoji="0" lang="de-D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1414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150 l </a:t>
                      </a:r>
                      <a:r>
                        <a:rPr kumimoji="0" lang="sl-SI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1414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hranilnik toplote</a:t>
                      </a:r>
                      <a:endParaRPr kumimoji="0" lang="de-DE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1414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  <a:p>
                      <a:pPr marL="0" marR="0" lvl="0" indent="0" algn="l" defTabSz="8667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A9F2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14141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sym typeface="Wingdings" pitchFamily="2" charset="2"/>
                        </a:rPr>
                        <a:t> </a:t>
                      </a:r>
                      <a:r>
                        <a:rPr kumimoji="0" lang="de-D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1414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4 x 250 Wp </a:t>
                      </a:r>
                      <a:r>
                        <a:rPr kumimoji="0" lang="sl-SI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1414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moduli</a:t>
                      </a:r>
                      <a:endParaRPr kumimoji="0" lang="de-DE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1414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  <a:p>
                      <a:pPr marL="0" marR="0" lvl="0" indent="0" algn="l" defTabSz="8667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A9F2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14141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sym typeface="Wingdings" pitchFamily="2" charset="2"/>
                        </a:rPr>
                        <a:t> </a:t>
                      </a:r>
                      <a:r>
                        <a:rPr kumimoji="0" lang="de-D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1414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TRIC </a:t>
                      </a:r>
                      <a:r>
                        <a:rPr kumimoji="0" lang="sl-SI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1414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montažni sistem</a:t>
                      </a:r>
                      <a:endParaRPr kumimoji="0" lang="de-DE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1414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  <a:p>
                      <a:pPr marL="0" marR="0" lvl="0" indent="0" algn="l" defTabSz="8667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A9F2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14141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sym typeface="Wingdings" pitchFamily="2" charset="2"/>
                        </a:rPr>
                        <a:t> </a:t>
                      </a:r>
                      <a:r>
                        <a:rPr kumimoji="0" lang="de-D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1414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SELACAL A1 </a:t>
                      </a:r>
                      <a:r>
                        <a:rPr kumimoji="0" lang="sl-SI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1414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regulator</a:t>
                      </a:r>
                      <a:endParaRPr kumimoji="0" lang="de-DE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1414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  <a:p>
                      <a:pPr marL="0" marR="0" lvl="0" indent="0" algn="l" defTabSz="8667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A9F2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14141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sym typeface="Wingdings" pitchFamily="2" charset="2"/>
                        </a:rPr>
                        <a:t> </a:t>
                      </a:r>
                      <a:r>
                        <a:rPr kumimoji="0" lang="de-D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1414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20 m </a:t>
                      </a:r>
                      <a:r>
                        <a:rPr kumimoji="0" lang="sl-SI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1414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solarni DC kabel</a:t>
                      </a:r>
                      <a:endParaRPr kumimoji="0" lang="de-DE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1414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667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A9F2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4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       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27393">
                <a:tc>
                  <a:txBody>
                    <a:bodyPr/>
                    <a:lstStyle/>
                    <a:p>
                      <a:pPr marL="0" marR="0" lvl="0" indent="0" algn="l" defTabSz="8667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A9F21"/>
                        </a:buClr>
                        <a:buSzTx/>
                        <a:buFontTx/>
                        <a:buNone/>
                        <a:tabLst/>
                      </a:pPr>
                      <a:endParaRPr kumimoji="0" lang="de-DE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667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A9F2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1414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SELACAL 750</a:t>
                      </a:r>
                    </a:p>
                    <a:p>
                      <a:pPr marL="0" marR="0" lvl="0" indent="0" algn="l" defTabSz="8667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A9F2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sl-SI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1414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vključuje</a:t>
                      </a:r>
                      <a:r>
                        <a:rPr kumimoji="0" lang="de-D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1414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:</a:t>
                      </a:r>
                      <a:endParaRPr kumimoji="0" lang="de-DE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1414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  <a:p>
                      <a:pPr marL="0" marR="0" lvl="0" indent="0" algn="l" defTabSz="8667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A9F2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14141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sym typeface="Wingdings" pitchFamily="2" charset="2"/>
                        </a:rPr>
                        <a:t> </a:t>
                      </a:r>
                      <a:r>
                        <a:rPr kumimoji="0" lang="de-D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1414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1</a:t>
                      </a:r>
                      <a:r>
                        <a:rPr kumimoji="0" lang="sl-SI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1414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2</a:t>
                      </a:r>
                      <a:r>
                        <a:rPr kumimoji="0" lang="de-D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1414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0 </a:t>
                      </a:r>
                      <a:r>
                        <a:rPr kumimoji="0" lang="de-D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1414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l </a:t>
                      </a:r>
                      <a:r>
                        <a:rPr kumimoji="0" lang="sl-SI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1414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hranilnik toplote</a:t>
                      </a:r>
                      <a:endParaRPr kumimoji="0" lang="de-DE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1414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  <a:p>
                      <a:pPr marL="0" marR="0" lvl="0" indent="0" algn="l" defTabSz="8667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A9F2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14141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sym typeface="Wingdings" pitchFamily="2" charset="2"/>
                        </a:rPr>
                        <a:t> </a:t>
                      </a:r>
                      <a:r>
                        <a:rPr kumimoji="0" lang="de-D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1414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3 x 250 Wp </a:t>
                      </a:r>
                      <a:r>
                        <a:rPr kumimoji="0" lang="sl-SI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1414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moduli</a:t>
                      </a:r>
                      <a:endParaRPr kumimoji="0" lang="de-DE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1414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  <a:p>
                      <a:pPr marL="0" marR="0" lvl="0" indent="0" algn="l" defTabSz="8667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A9F2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14141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sym typeface="Wingdings" pitchFamily="2" charset="2"/>
                        </a:rPr>
                        <a:t> </a:t>
                      </a:r>
                      <a:r>
                        <a:rPr kumimoji="0" lang="de-D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1414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TRIC </a:t>
                      </a:r>
                      <a:r>
                        <a:rPr kumimoji="0" lang="sl-SI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1414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montažni sistem</a:t>
                      </a:r>
                      <a:endParaRPr kumimoji="0" lang="de-DE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1414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  <a:p>
                      <a:pPr marL="0" marR="0" lvl="0" indent="0" algn="l" defTabSz="8667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A9F2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14141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sym typeface="Wingdings" pitchFamily="2" charset="2"/>
                        </a:rPr>
                        <a:t> </a:t>
                      </a:r>
                      <a:r>
                        <a:rPr kumimoji="0" lang="de-D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1414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SELACAL A1 </a:t>
                      </a:r>
                      <a:r>
                        <a:rPr kumimoji="0" lang="sl-SI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1414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regulator</a:t>
                      </a:r>
                      <a:endParaRPr kumimoji="0" lang="de-DE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1414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  <a:p>
                      <a:pPr marL="0" marR="0" lvl="0" indent="0" algn="l" defTabSz="8667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A9F2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14141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sym typeface="Wingdings" pitchFamily="2" charset="2"/>
                        </a:rPr>
                        <a:t> </a:t>
                      </a:r>
                      <a:r>
                        <a:rPr kumimoji="0" lang="de-D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1414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20 m </a:t>
                      </a:r>
                      <a:r>
                        <a:rPr kumimoji="0" lang="de-D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1414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solar</a:t>
                      </a:r>
                      <a:r>
                        <a:rPr kumimoji="0" lang="sl-SI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1414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ni</a:t>
                      </a:r>
                      <a:r>
                        <a:rPr kumimoji="0" lang="de-D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1414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 </a:t>
                      </a:r>
                      <a:r>
                        <a:rPr kumimoji="0" lang="de-D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1414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DC </a:t>
                      </a:r>
                      <a:r>
                        <a:rPr kumimoji="0" lang="sl-SI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1414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kabel</a:t>
                      </a:r>
                      <a:endParaRPr kumimoji="0" lang="de-DE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1414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667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A9F21"/>
                        </a:buClr>
                        <a:buSzTx/>
                        <a:buFontTx/>
                        <a:buNone/>
                        <a:tabLst/>
                      </a:pPr>
                      <a:endParaRPr kumimoji="0" lang="de-DE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652201">
                <a:tc>
                  <a:txBody>
                    <a:bodyPr/>
                    <a:lstStyle/>
                    <a:p>
                      <a:pPr marL="0" marR="0" lvl="0" indent="0" algn="l" defTabSz="8667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A9F21"/>
                        </a:buClr>
                        <a:buSzTx/>
                        <a:buFontTx/>
                        <a:buNone/>
                        <a:tabLst/>
                      </a:pPr>
                      <a:endParaRPr kumimoji="0" lang="de-DE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marT="45725" marB="45725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667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A9F2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1414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SELACAL 1000</a:t>
                      </a:r>
                      <a:r>
                        <a:rPr kumimoji="0" lang="sl-SI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1414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 z izmenjevalcem za kotel</a:t>
                      </a:r>
                      <a:endParaRPr kumimoji="0" lang="de-DE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1414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  <a:p>
                      <a:pPr marL="0" marR="0" lvl="0" indent="0" algn="l" defTabSz="8667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A9F2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sl-SI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1414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vključuje</a:t>
                      </a:r>
                      <a:r>
                        <a:rPr kumimoji="0" lang="de-D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1414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:</a:t>
                      </a:r>
                    </a:p>
                    <a:p>
                      <a:pPr marL="0" marR="0" lvl="0" indent="0" algn="l" defTabSz="8667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A9F2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14141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sym typeface="Wingdings" pitchFamily="2" charset="2"/>
                        </a:rPr>
                        <a:t> </a:t>
                      </a:r>
                      <a:r>
                        <a:rPr kumimoji="0" lang="de-D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1414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150 l </a:t>
                      </a:r>
                      <a:r>
                        <a:rPr kumimoji="0" lang="sl-SI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1414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hranilnik toplote z izmenjevalcem za dogrevanje bojlerja  s kotlom</a:t>
                      </a:r>
                      <a:endParaRPr kumimoji="0" lang="de-DE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1414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  <a:p>
                      <a:pPr marL="0" marR="0" lvl="0" indent="0" algn="l" defTabSz="8667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A9F2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14141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sym typeface="Wingdings" pitchFamily="2" charset="2"/>
                        </a:rPr>
                        <a:t> </a:t>
                      </a:r>
                      <a:r>
                        <a:rPr kumimoji="0" lang="de-D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1414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4 x 250 Wp </a:t>
                      </a:r>
                      <a:r>
                        <a:rPr kumimoji="0" lang="sl-SI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1414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moduli</a:t>
                      </a:r>
                      <a:endParaRPr kumimoji="0" lang="de-DE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1414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  <a:p>
                      <a:pPr marL="0" marR="0" lvl="0" indent="0" algn="l" defTabSz="8667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A9F2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14141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sym typeface="Wingdings" pitchFamily="2" charset="2"/>
                        </a:rPr>
                        <a:t> </a:t>
                      </a:r>
                      <a:r>
                        <a:rPr kumimoji="0" lang="de-D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1414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TRIC </a:t>
                      </a:r>
                      <a:r>
                        <a:rPr kumimoji="0" lang="sl-SI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1414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montažni sistem</a:t>
                      </a:r>
                      <a:endParaRPr kumimoji="0" lang="de-DE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1414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  <a:p>
                      <a:pPr marL="0" marR="0" lvl="0" indent="0" algn="l" defTabSz="8667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A9F2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14141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sym typeface="Wingdings" pitchFamily="2" charset="2"/>
                        </a:rPr>
                        <a:t> </a:t>
                      </a:r>
                      <a:r>
                        <a:rPr kumimoji="0" lang="de-D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1414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SELACAL A1 </a:t>
                      </a:r>
                      <a:r>
                        <a:rPr kumimoji="0" lang="sl-SI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1414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regulator</a:t>
                      </a:r>
                      <a:endParaRPr kumimoji="0" lang="de-DE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1414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  <a:p>
                      <a:pPr marL="0" marR="0" lvl="0" indent="0" algn="l" defTabSz="8667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A9F21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de-D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14141"/>
                          </a:solidFill>
                          <a:effectLst/>
                          <a:latin typeface="Arial" charset="0"/>
                          <a:ea typeface="ＭＳ Ｐゴシック" pitchFamily="34" charset="-128"/>
                          <a:sym typeface="Wingdings" pitchFamily="2" charset="2"/>
                        </a:rPr>
                        <a:t> </a:t>
                      </a:r>
                      <a:r>
                        <a:rPr kumimoji="0" lang="de-DE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1414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20 m </a:t>
                      </a:r>
                      <a:r>
                        <a:rPr kumimoji="0" lang="sl-SI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414141"/>
                          </a:solidFill>
                          <a:effectLst/>
                          <a:latin typeface="Arial" charset="0"/>
                          <a:ea typeface="ＭＳ Ｐゴシック" pitchFamily="34" charset="-128"/>
                        </a:rPr>
                        <a:t>solarni DC kabel</a:t>
                      </a:r>
                      <a:endParaRPr kumimoji="0" lang="de-DE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1414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  <a:p>
                      <a:pPr marL="0" marR="0" lvl="0" indent="0" algn="l" defTabSz="8667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A9F21"/>
                        </a:buClr>
                        <a:buSzTx/>
                        <a:buFontTx/>
                        <a:buNone/>
                        <a:tabLst/>
                      </a:pPr>
                      <a:endParaRPr kumimoji="0" lang="de-DE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414141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667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EA9F21"/>
                        </a:buClr>
                        <a:buSzTx/>
                        <a:buFontTx/>
                        <a:buNone/>
                        <a:tabLst/>
                      </a:pPr>
                      <a:endParaRPr kumimoji="0" lang="de-DE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Arial" charset="0"/>
                        <a:ea typeface="ＭＳ Ｐゴシック" pitchFamily="34" charset="-128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9237" name="Picture 55" descr="Buntes Bild Awasol-1-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0" y="1387475"/>
            <a:ext cx="128587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8" name="Picture 56" descr="SELACAL - system bild 3 modu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24" b="13142"/>
          <a:stretch>
            <a:fillRect/>
          </a:stretch>
        </p:blipFill>
        <p:spPr bwMode="auto">
          <a:xfrm>
            <a:off x="936625" y="2900363"/>
            <a:ext cx="1655763" cy="150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241" name="Group 81"/>
          <p:cNvGrpSpPr>
            <a:grpSpLocks/>
          </p:cNvGrpSpPr>
          <p:nvPr/>
        </p:nvGrpSpPr>
        <p:grpSpPr bwMode="auto">
          <a:xfrm>
            <a:off x="5976938" y="2971800"/>
            <a:ext cx="1327150" cy="1212850"/>
            <a:chOff x="3901" y="2008"/>
            <a:chExt cx="836" cy="764"/>
          </a:xfrm>
        </p:grpSpPr>
        <p:pic>
          <p:nvPicPr>
            <p:cNvPr id="9246" name="Picture 71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1" y="2008"/>
              <a:ext cx="551" cy="7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47" name="Picture 72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1082270">
              <a:off x="4400" y="2280"/>
              <a:ext cx="337" cy="4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242" name="Group 73"/>
          <p:cNvGrpSpPr>
            <a:grpSpLocks/>
          </p:cNvGrpSpPr>
          <p:nvPr/>
        </p:nvGrpSpPr>
        <p:grpSpPr bwMode="auto">
          <a:xfrm>
            <a:off x="5903913" y="1531938"/>
            <a:ext cx="1657350" cy="1093787"/>
            <a:chOff x="2812" y="1010"/>
            <a:chExt cx="1044" cy="689"/>
          </a:xfrm>
        </p:grpSpPr>
        <p:pic>
          <p:nvPicPr>
            <p:cNvPr id="9244" name="Picture 7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1395"/>
            <a:stretch>
              <a:fillRect/>
            </a:stretch>
          </p:blipFill>
          <p:spPr bwMode="auto">
            <a:xfrm>
              <a:off x="2812" y="1010"/>
              <a:ext cx="590" cy="6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245" name="Picture 7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3138"/>
            <a:stretch>
              <a:fillRect/>
            </a:stretch>
          </p:blipFill>
          <p:spPr bwMode="auto">
            <a:xfrm>
              <a:off x="3402" y="1146"/>
              <a:ext cx="454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243" name="Text Box 80"/>
          <p:cNvSpPr txBox="1">
            <a:spLocks noChangeArrowheads="1"/>
          </p:cNvSpPr>
          <p:nvPr/>
        </p:nvSpPr>
        <p:spPr bwMode="auto">
          <a:xfrm>
            <a:off x="7561263" y="1747838"/>
            <a:ext cx="865187" cy="823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de-DE" sz="4800" b="1"/>
              <a:t>+</a:t>
            </a:r>
          </a:p>
        </p:txBody>
      </p:sp>
      <p:pic>
        <p:nvPicPr>
          <p:cNvPr id="15" name="Picture 55" descr="Buntes Bild Awasol-1-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499" y="4592638"/>
            <a:ext cx="128587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" name="Group 73"/>
          <p:cNvGrpSpPr>
            <a:grpSpLocks/>
          </p:cNvGrpSpPr>
          <p:nvPr/>
        </p:nvGrpSpPr>
        <p:grpSpPr bwMode="auto">
          <a:xfrm>
            <a:off x="6011863" y="4768454"/>
            <a:ext cx="1657350" cy="1093787"/>
            <a:chOff x="2812" y="1010"/>
            <a:chExt cx="1044" cy="689"/>
          </a:xfrm>
        </p:grpSpPr>
        <p:pic>
          <p:nvPicPr>
            <p:cNvPr id="17" name="Picture 74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1395"/>
            <a:stretch>
              <a:fillRect/>
            </a:stretch>
          </p:blipFill>
          <p:spPr bwMode="auto">
            <a:xfrm>
              <a:off x="2812" y="1010"/>
              <a:ext cx="590" cy="6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7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3138"/>
            <a:stretch>
              <a:fillRect/>
            </a:stretch>
          </p:blipFill>
          <p:spPr bwMode="auto">
            <a:xfrm>
              <a:off x="3402" y="1146"/>
              <a:ext cx="454" cy="5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00998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215900" y="450850"/>
            <a:ext cx="7777163" cy="47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l" defTabSz="866775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defTabSz="866775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2pPr>
            <a:lvl3pPr algn="l" defTabSz="866775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3pPr>
            <a:lvl4pPr algn="l" defTabSz="866775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4pPr>
            <a:lvl5pPr algn="l" defTabSz="866775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5pPr>
            <a:lvl6pPr marL="457200" algn="l" defTabSz="866775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6pPr>
            <a:lvl7pPr marL="914400" algn="l" defTabSz="866775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7pPr>
            <a:lvl8pPr marL="1371600" algn="l" defTabSz="866775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8pPr>
            <a:lvl9pPr marL="1828800" algn="l" defTabSz="866775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kern="0" dirty="0" smtClean="0">
                <a:solidFill>
                  <a:srgbClr val="414141"/>
                </a:solidFill>
              </a:rPr>
              <a:t>SELACAL </a:t>
            </a:r>
            <a:r>
              <a:rPr lang="sl-SI" kern="0" dirty="0" smtClean="0">
                <a:solidFill>
                  <a:srgbClr val="414141"/>
                </a:solidFill>
              </a:rPr>
              <a:t>sheme</a:t>
            </a:r>
            <a:endParaRPr lang="en-US" kern="0" dirty="0" smtClean="0">
              <a:solidFill>
                <a:srgbClr val="414141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359941" y="1049757"/>
            <a:ext cx="78488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>
                <a:latin typeface="Calibri" panose="020F0502020204030204" pitchFamily="34" charset="0"/>
                <a:cs typeface="Calibri" panose="020F0502020204030204" pitchFamily="34" charset="0"/>
              </a:rPr>
              <a:t>Primer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SELACAL </a:t>
            </a:r>
            <a:r>
              <a:rPr lang="sl-SI" dirty="0" smtClean="0">
                <a:latin typeface="Calibri" panose="020F0502020204030204" pitchFamily="34" charset="0"/>
                <a:cs typeface="Calibri" panose="020F0502020204030204" pitchFamily="34" charset="0"/>
              </a:rPr>
              <a:t>s sezonskim ogrevanjem radiatorja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941" y="1467270"/>
            <a:ext cx="6840662" cy="4838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924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215900" y="450850"/>
            <a:ext cx="7777163" cy="47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l" defTabSz="866775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defTabSz="866775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2pPr>
            <a:lvl3pPr algn="l" defTabSz="866775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3pPr>
            <a:lvl4pPr algn="l" defTabSz="866775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4pPr>
            <a:lvl5pPr algn="l" defTabSz="866775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5pPr>
            <a:lvl6pPr marL="457200" algn="l" defTabSz="866775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6pPr>
            <a:lvl7pPr marL="914400" algn="l" defTabSz="866775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7pPr>
            <a:lvl8pPr marL="1371600" algn="l" defTabSz="866775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8pPr>
            <a:lvl9pPr marL="1828800" algn="l" defTabSz="866775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kern="0" dirty="0" smtClean="0">
                <a:solidFill>
                  <a:srgbClr val="414141"/>
                </a:solidFill>
              </a:rPr>
              <a:t>SELACAL </a:t>
            </a:r>
            <a:r>
              <a:rPr lang="sl-SI" kern="0" dirty="0" smtClean="0">
                <a:solidFill>
                  <a:srgbClr val="414141"/>
                </a:solidFill>
              </a:rPr>
              <a:t>sheme</a:t>
            </a:r>
            <a:endParaRPr lang="en-US" kern="0" dirty="0" smtClean="0">
              <a:solidFill>
                <a:srgbClr val="414141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215900" y="1024444"/>
            <a:ext cx="78488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Example: SELACAL </a:t>
            </a:r>
            <a:r>
              <a:rPr lang="sl-SI" dirty="0" smtClean="0">
                <a:latin typeface="Calibri" panose="020F0502020204030204" pitchFamily="34" charset="0"/>
                <a:cs typeface="Calibri" panose="020F0502020204030204" pitchFamily="34" charset="0"/>
              </a:rPr>
              <a:t>direktna integracija kotla za dogrevanje bojlerja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994" y="1518723"/>
            <a:ext cx="7848774" cy="5551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323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215900" y="450850"/>
            <a:ext cx="7777163" cy="47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l" defTabSz="866775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defTabSz="866775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2pPr>
            <a:lvl3pPr algn="l" defTabSz="866775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3pPr>
            <a:lvl4pPr algn="l" defTabSz="866775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4pPr>
            <a:lvl5pPr algn="l" defTabSz="866775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5pPr>
            <a:lvl6pPr marL="457200" algn="l" defTabSz="866775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6pPr>
            <a:lvl7pPr marL="914400" algn="l" defTabSz="866775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7pPr>
            <a:lvl8pPr marL="1371600" algn="l" defTabSz="866775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8pPr>
            <a:lvl9pPr marL="1828800" algn="l" defTabSz="866775" rtl="0" fontAlgn="base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kern="0" dirty="0" smtClean="0">
                <a:solidFill>
                  <a:srgbClr val="414141"/>
                </a:solidFill>
              </a:rPr>
              <a:t>SELACAL </a:t>
            </a:r>
            <a:r>
              <a:rPr lang="sl-SI" kern="0" dirty="0" smtClean="0">
                <a:solidFill>
                  <a:srgbClr val="414141"/>
                </a:solidFill>
              </a:rPr>
              <a:t>sheme</a:t>
            </a:r>
            <a:endParaRPr lang="en-US" kern="0" dirty="0" smtClean="0">
              <a:solidFill>
                <a:srgbClr val="414141"/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359941" y="1027683"/>
            <a:ext cx="78488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dirty="0" smtClean="0">
                <a:latin typeface="Calibri" panose="020F0502020204030204" pitchFamily="34" charset="0"/>
                <a:cs typeface="Calibri" panose="020F0502020204030204" pitchFamily="34" charset="0"/>
              </a:rPr>
              <a:t>Primer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dirty="0" smtClean="0">
                <a:latin typeface="Calibri" panose="020F0502020204030204" pitchFamily="34" charset="0"/>
                <a:cs typeface="Calibri" panose="020F0502020204030204" pitchFamily="34" charset="0"/>
              </a:rPr>
              <a:t>SELACAL </a:t>
            </a:r>
            <a:r>
              <a:rPr lang="sl-SI" dirty="0" smtClean="0">
                <a:latin typeface="Calibri" panose="020F0502020204030204" pitchFamily="34" charset="0"/>
                <a:cs typeface="Calibri" panose="020F0502020204030204" pitchFamily="34" charset="0"/>
              </a:rPr>
              <a:t>indirektna integracija dogrevanja s kotlom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372" y="1347788"/>
            <a:ext cx="6912670" cy="4889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3965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1026" name="Picture 2" descr="D:\2 - AWASOL\AWASOL\Webseite\Andreas - Visionär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72" b="50000"/>
          <a:stretch/>
        </p:blipFill>
        <p:spPr bwMode="auto">
          <a:xfrm flipH="1">
            <a:off x="5616525" y="1713099"/>
            <a:ext cx="2304256" cy="1325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725522" y="2539851"/>
            <a:ext cx="7200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Vprašanja</a:t>
            </a:r>
            <a:r>
              <a:rPr lang="en-US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? </a:t>
            </a:r>
            <a:endParaRPr lang="en-US" sz="24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de-DE" sz="24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sl-SI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Kontaktirajte nas na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: </a:t>
            </a:r>
            <a:endParaRPr lang="en-US" sz="2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de-DE" sz="2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r>
              <a:rPr lang="sl-SI" sz="2400" dirty="0" smtClean="0">
                <a:solidFill>
                  <a:schemeClr val="tx1">
                    <a:lumMod val="85000"/>
                    <a:lumOff val="15000"/>
                  </a:schemeClr>
                </a:solidFill>
                <a:hlinkClick r:id="rId3"/>
              </a:rPr>
              <a:t>borut.medved@eso.si</a:t>
            </a:r>
            <a:r>
              <a:rPr lang="sl-SI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endParaRPr lang="de-DE" sz="24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00948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el 1"/>
          <p:cNvSpPr>
            <a:spLocks noGrp="1"/>
          </p:cNvSpPr>
          <p:nvPr>
            <p:ph type="title"/>
          </p:nvPr>
        </p:nvSpPr>
        <p:spPr bwMode="auto">
          <a:xfrm>
            <a:off x="393065" y="1559171"/>
            <a:ext cx="7777163" cy="10874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dirty="0" smtClean="0"/>
          </a:p>
        </p:txBody>
      </p:sp>
      <p:sp>
        <p:nvSpPr>
          <p:cNvPr id="4099" name="Rectangle 9"/>
          <p:cNvSpPr>
            <a:spLocks noChangeArrowheads="1"/>
          </p:cNvSpPr>
          <p:nvPr/>
        </p:nvSpPr>
        <p:spPr bwMode="auto">
          <a:xfrm>
            <a:off x="287338" y="450850"/>
            <a:ext cx="7777162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866775" eaLnBrk="1" hangingPunct="1"/>
            <a:r>
              <a:rPr lang="de-DE" sz="2400" b="1" dirty="0" smtClean="0">
                <a:solidFill>
                  <a:srgbClr val="414141"/>
                </a:solidFill>
              </a:rPr>
              <a:t>Testinstitute TZSB, </a:t>
            </a:r>
            <a:r>
              <a:rPr lang="de-DE" sz="2400" b="1" dirty="0">
                <a:solidFill>
                  <a:srgbClr val="414141"/>
                </a:solidFill>
              </a:rPr>
              <a:t>Germany</a:t>
            </a:r>
          </a:p>
        </p:txBody>
      </p:sp>
      <p:sp>
        <p:nvSpPr>
          <p:cNvPr id="4100" name="Rectangle 8"/>
          <p:cNvSpPr>
            <a:spLocks noChangeArrowheads="1"/>
          </p:cNvSpPr>
          <p:nvPr/>
        </p:nvSpPr>
        <p:spPr bwMode="auto">
          <a:xfrm>
            <a:off x="399565" y="1243707"/>
            <a:ext cx="7770663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r>
              <a:rPr lang="sl-SI" sz="1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Na Solarnem inštitutu </a:t>
            </a:r>
            <a:r>
              <a:rPr lang="en-US" sz="1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TZSB </a:t>
            </a:r>
            <a:r>
              <a:rPr lang="sl-SI" sz="1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v</a:t>
            </a:r>
            <a:r>
              <a:rPr lang="en-US" sz="1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2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Saarbrück</a:t>
            </a:r>
            <a:r>
              <a:rPr lang="sl-SI" sz="1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nu</a:t>
            </a:r>
            <a:r>
              <a:rPr lang="en-US" sz="1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sl-SI" sz="1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NemčijaJe bil opravljen celovit test sistema SELACAL.</a:t>
            </a:r>
            <a:r>
              <a:rPr lang="en-US" sz="1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1200" b="1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sl-SI" sz="1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Sistem je bil vgrajen na testno polje na strehi inštituta</a:t>
            </a:r>
            <a:r>
              <a:rPr lang="en-US" sz="1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sl-SI" sz="1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in testiran skladno z evropskim standardom</a:t>
            </a:r>
            <a:r>
              <a:rPr lang="en-US" sz="1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1200" b="1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EN12976. </a:t>
            </a:r>
            <a:r>
              <a:rPr lang="en-US" sz="1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TZSB </a:t>
            </a:r>
            <a:r>
              <a:rPr lang="sl-SI" sz="1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je izmeril in preračunal delovanje sistema za različne velikosti in lokacije po Evropi </a:t>
            </a:r>
          </a:p>
          <a:p>
            <a:r>
              <a:rPr lang="sl-SI" sz="1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Pokazalo se je, da je kljub kompaktnim dimenzijam, sistem dosegel izjemno visoke energetske prihranke</a:t>
            </a:r>
            <a:r>
              <a:rPr lang="en-US" sz="1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de-DE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echteck 4"/>
          <p:cNvSpPr/>
          <p:nvPr/>
        </p:nvSpPr>
        <p:spPr>
          <a:xfrm>
            <a:off x="404557" y="5630863"/>
            <a:ext cx="8424862" cy="2159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800" dirty="0" smtClean="0">
                <a:latin typeface="+mn-lt"/>
              </a:rPr>
              <a:t>SELACAL </a:t>
            </a:r>
            <a:r>
              <a:rPr lang="sl-SI" sz="800" dirty="0" smtClean="0">
                <a:latin typeface="+mn-lt"/>
              </a:rPr>
              <a:t>testni sistem na strehi </a:t>
            </a:r>
            <a:r>
              <a:rPr lang="en-US" sz="800" dirty="0" smtClean="0">
                <a:latin typeface="+mn-lt"/>
              </a:rPr>
              <a:t>TZSB </a:t>
            </a:r>
            <a:r>
              <a:rPr lang="sl-SI" sz="800" dirty="0" smtClean="0">
                <a:latin typeface="+mn-lt"/>
              </a:rPr>
              <a:t>v</a:t>
            </a:r>
            <a:r>
              <a:rPr lang="en-US" sz="800" dirty="0" smtClean="0">
                <a:latin typeface="+mn-lt"/>
              </a:rPr>
              <a:t> </a:t>
            </a:r>
            <a:r>
              <a:rPr lang="en-US" sz="800" dirty="0" err="1" smtClean="0">
                <a:latin typeface="+mn-lt"/>
              </a:rPr>
              <a:t>Saarbrück</a:t>
            </a:r>
            <a:r>
              <a:rPr lang="sl-SI" sz="800" dirty="0" smtClean="0">
                <a:latin typeface="+mn-lt"/>
              </a:rPr>
              <a:t>nu</a:t>
            </a:r>
            <a:r>
              <a:rPr lang="sl-SI" sz="800" dirty="0">
                <a:latin typeface="+mn-lt"/>
              </a:rPr>
              <a:t> </a:t>
            </a:r>
            <a:r>
              <a:rPr lang="sl-SI" sz="800" dirty="0" smtClean="0">
                <a:latin typeface="+mn-lt"/>
              </a:rPr>
              <a:t>v Nemčiji.</a:t>
            </a:r>
            <a:endParaRPr lang="en-US" sz="800" dirty="0">
              <a:latin typeface="+mn-lt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956" y="2395835"/>
            <a:ext cx="4767985" cy="3178657"/>
          </a:xfrm>
          <a:prstGeom prst="rect">
            <a:avLst/>
          </a:prstGeom>
        </p:spPr>
      </p:pic>
      <p:pic>
        <p:nvPicPr>
          <p:cNvPr id="16386" name="Picture 2" descr="http://www.izes.de/tzsb/upload/layoutbilder/tzsb_logo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4516" y="4616055"/>
            <a:ext cx="238125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8647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el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smtClean="0"/>
          </a:p>
        </p:txBody>
      </p:sp>
      <p:sp>
        <p:nvSpPr>
          <p:cNvPr id="4099" name="Rectangle 9"/>
          <p:cNvSpPr>
            <a:spLocks noChangeArrowheads="1"/>
          </p:cNvSpPr>
          <p:nvPr/>
        </p:nvSpPr>
        <p:spPr bwMode="auto">
          <a:xfrm>
            <a:off x="287338" y="450850"/>
            <a:ext cx="7777162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866775" eaLnBrk="1" hangingPunct="1"/>
            <a:r>
              <a:rPr lang="de-DE" sz="2400" b="1" dirty="0" smtClean="0">
                <a:solidFill>
                  <a:srgbClr val="414141"/>
                </a:solidFill>
              </a:rPr>
              <a:t>Lo</a:t>
            </a:r>
            <a:r>
              <a:rPr lang="sl-SI" sz="2400" b="1" dirty="0" smtClean="0">
                <a:solidFill>
                  <a:srgbClr val="414141"/>
                </a:solidFill>
              </a:rPr>
              <a:t>kacija</a:t>
            </a:r>
            <a:r>
              <a:rPr lang="de-DE" sz="2400" b="1" dirty="0" smtClean="0">
                <a:solidFill>
                  <a:srgbClr val="414141"/>
                </a:solidFill>
              </a:rPr>
              <a:t> </a:t>
            </a:r>
            <a:r>
              <a:rPr lang="de-DE" sz="2400" b="1" dirty="0">
                <a:solidFill>
                  <a:srgbClr val="414141"/>
                </a:solidFill>
              </a:rPr>
              <a:t>Würzburg, </a:t>
            </a:r>
            <a:r>
              <a:rPr lang="sl-SI" sz="2400" b="1" dirty="0" smtClean="0">
                <a:solidFill>
                  <a:srgbClr val="414141"/>
                </a:solidFill>
              </a:rPr>
              <a:t>Nemčija</a:t>
            </a:r>
            <a:endParaRPr lang="de-DE" sz="2400" b="1" dirty="0">
              <a:solidFill>
                <a:srgbClr val="414141"/>
              </a:solidFill>
            </a:endParaRPr>
          </a:p>
        </p:txBody>
      </p:sp>
      <p:sp>
        <p:nvSpPr>
          <p:cNvPr id="4100" name="Rectangle 8"/>
          <p:cNvSpPr>
            <a:spLocks noChangeArrowheads="1"/>
          </p:cNvSpPr>
          <p:nvPr/>
        </p:nvSpPr>
        <p:spPr bwMode="auto">
          <a:xfrm>
            <a:off x="438150" y="1360488"/>
            <a:ext cx="5754688" cy="1492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en-US" sz="1200" b="1" dirty="0">
                <a:latin typeface="Calibri" pitchFamily="34" charset="0"/>
                <a:cs typeface="Calibri" pitchFamily="34" charset="0"/>
              </a:rPr>
              <a:t>SELACAL </a:t>
            </a:r>
            <a:r>
              <a:rPr lang="sl-SI" sz="1200" b="1" dirty="0" smtClean="0">
                <a:latin typeface="Calibri" pitchFamily="34" charset="0"/>
                <a:cs typeface="Calibri" pitchFamily="34" charset="0"/>
              </a:rPr>
              <a:t>prihranki energije v</a:t>
            </a:r>
            <a:r>
              <a:rPr lang="en-US" sz="1200" dirty="0">
                <a:latin typeface="Calibri" pitchFamily="34" charset="0"/>
                <a:cs typeface="Calibri" pitchFamily="34" charset="0"/>
              </a:rPr>
              <a:t> (kWh/year)</a:t>
            </a:r>
            <a:br>
              <a:rPr lang="en-US" sz="1200" dirty="0">
                <a:latin typeface="Calibri" pitchFamily="34" charset="0"/>
                <a:cs typeface="Calibri" pitchFamily="34" charset="0"/>
              </a:rPr>
            </a:br>
            <a:r>
              <a:rPr lang="en-US" sz="1200" dirty="0" smtClean="0">
                <a:latin typeface="Calibri" pitchFamily="34" charset="0"/>
                <a:cs typeface="Calibri" pitchFamily="34" charset="0"/>
              </a:rPr>
              <a:t>L</a:t>
            </a:r>
            <a:r>
              <a:rPr lang="sl-SI" sz="1200" dirty="0" smtClean="0">
                <a:latin typeface="Calibri" pitchFamily="34" charset="0"/>
                <a:cs typeface="Calibri" pitchFamily="34" charset="0"/>
              </a:rPr>
              <a:t>okacija</a:t>
            </a:r>
            <a:r>
              <a:rPr lang="en-US" sz="1200" dirty="0" smtClean="0">
                <a:latin typeface="Calibri" pitchFamily="34" charset="0"/>
                <a:cs typeface="Calibri" pitchFamily="34" charset="0"/>
              </a:rPr>
              <a:t>:</a:t>
            </a:r>
            <a:r>
              <a:rPr lang="en-US" sz="1200" dirty="0">
                <a:latin typeface="Calibri" pitchFamily="34" charset="0"/>
                <a:cs typeface="Calibri" pitchFamily="34" charset="0"/>
              </a:rPr>
              <a:t> </a:t>
            </a:r>
            <a:r>
              <a:rPr lang="en-US" sz="1200" dirty="0" err="1">
                <a:latin typeface="Calibri" pitchFamily="34" charset="0"/>
                <a:cs typeface="Calibri" pitchFamily="34" charset="0"/>
              </a:rPr>
              <a:t>Würzburg</a:t>
            </a:r>
            <a:r>
              <a:rPr lang="en-US" sz="1200" dirty="0">
                <a:latin typeface="Calibri" pitchFamily="34" charset="0"/>
                <a:cs typeface="Calibri" pitchFamily="34" charset="0"/>
              </a:rPr>
              <a:t>, </a:t>
            </a:r>
            <a:r>
              <a:rPr lang="sl-SI" sz="1200" dirty="0" smtClean="0">
                <a:latin typeface="Calibri" pitchFamily="34" charset="0"/>
                <a:cs typeface="Calibri" pitchFamily="34" charset="0"/>
              </a:rPr>
              <a:t>Nemčija </a:t>
            </a:r>
            <a:r>
              <a:rPr lang="sl-SI" sz="1200" b="1" dirty="0" smtClean="0">
                <a:latin typeface="Calibri" pitchFamily="34" charset="0"/>
                <a:cs typeface="Calibri" pitchFamily="34" charset="0"/>
              </a:rPr>
              <a:t>brez</a:t>
            </a:r>
            <a:r>
              <a:rPr lang="en-US" sz="1200" dirty="0">
                <a:latin typeface="Calibri" pitchFamily="34" charset="0"/>
                <a:cs typeface="Calibri" pitchFamily="34" charset="0"/>
              </a:rPr>
              <a:t> </a:t>
            </a:r>
            <a:r>
              <a:rPr lang="sl-SI" sz="1200" dirty="0" smtClean="0">
                <a:latin typeface="Calibri" pitchFamily="34" charset="0"/>
                <a:cs typeface="Calibri" pitchFamily="34" charset="0"/>
              </a:rPr>
              <a:t>dodatnega ogrevanja hranilnika toplote</a:t>
            </a:r>
            <a:r>
              <a:rPr lang="en-US" sz="1200" dirty="0" smtClean="0">
                <a:latin typeface="Calibri" pitchFamily="34" charset="0"/>
                <a:cs typeface="Calibri" pitchFamily="34" charset="0"/>
              </a:rPr>
              <a:t>.</a:t>
            </a:r>
            <a:r>
              <a:rPr lang="en-US" sz="1200" dirty="0">
                <a:latin typeface="Calibri" pitchFamily="34" charset="0"/>
                <a:cs typeface="Calibri" pitchFamily="34" charset="0"/>
              </a:rPr>
              <a:t/>
            </a:r>
            <a:br>
              <a:rPr lang="en-US" sz="1200" dirty="0">
                <a:latin typeface="Calibri" pitchFamily="34" charset="0"/>
                <a:cs typeface="Calibri" pitchFamily="34" charset="0"/>
              </a:rPr>
            </a:br>
            <a:r>
              <a:rPr lang="en-US" sz="1200" dirty="0" smtClean="0">
                <a:latin typeface="Calibri" pitchFamily="34" charset="0"/>
                <a:cs typeface="Calibri" pitchFamily="34" charset="0"/>
              </a:rPr>
              <a:t>T</a:t>
            </a:r>
            <a:r>
              <a:rPr lang="sl-SI" sz="1200" dirty="0" smtClean="0">
                <a:latin typeface="Calibri" pitchFamily="34" charset="0"/>
                <a:cs typeface="Calibri" pitchFamily="34" charset="0"/>
              </a:rPr>
              <a:t>ip</a:t>
            </a:r>
            <a:r>
              <a:rPr lang="en-US" sz="1200" dirty="0" smtClean="0">
                <a:latin typeface="Calibri" pitchFamily="34" charset="0"/>
                <a:cs typeface="Calibri" pitchFamily="34" charset="0"/>
              </a:rPr>
              <a:t>: </a:t>
            </a:r>
            <a:r>
              <a:rPr lang="en-US" sz="1200" dirty="0">
                <a:latin typeface="Calibri" pitchFamily="34" charset="0"/>
                <a:cs typeface="Calibri" pitchFamily="34" charset="0"/>
              </a:rPr>
              <a:t>SELACAL 1000 </a:t>
            </a:r>
            <a:r>
              <a:rPr lang="sl-SI" sz="1200" dirty="0" smtClean="0">
                <a:latin typeface="Calibri" pitchFamily="34" charset="0"/>
                <a:cs typeface="Calibri" pitchFamily="34" charset="0"/>
              </a:rPr>
              <a:t>z</a:t>
            </a:r>
            <a:r>
              <a:rPr lang="en-US" sz="1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200" dirty="0">
                <a:latin typeface="Calibri" pitchFamily="34" charset="0"/>
                <a:cs typeface="Calibri" pitchFamily="34" charset="0"/>
              </a:rPr>
              <a:t>4 </a:t>
            </a:r>
            <a:r>
              <a:rPr lang="sl-SI" sz="1200" dirty="0" smtClean="0">
                <a:latin typeface="Calibri" pitchFamily="34" charset="0"/>
                <a:cs typeface="Calibri" pitchFamily="34" charset="0"/>
              </a:rPr>
              <a:t>F</a:t>
            </a:r>
            <a:r>
              <a:rPr lang="en-US" sz="1200" dirty="0" smtClean="0">
                <a:latin typeface="Calibri" pitchFamily="34" charset="0"/>
                <a:cs typeface="Calibri" pitchFamily="34" charset="0"/>
              </a:rPr>
              <a:t>V-</a:t>
            </a:r>
            <a:r>
              <a:rPr lang="sl-SI" sz="1200" dirty="0" smtClean="0">
                <a:latin typeface="Calibri" pitchFamily="34" charset="0"/>
                <a:cs typeface="Calibri" pitchFamily="34" charset="0"/>
              </a:rPr>
              <a:t> moduli</a:t>
            </a:r>
            <a:r>
              <a:rPr lang="en-US" sz="1200" dirty="0">
                <a:latin typeface="Calibri" pitchFamily="34" charset="0"/>
                <a:cs typeface="Calibri" pitchFamily="34" charset="0"/>
              </a:rPr>
              <a:t> </a:t>
            </a:r>
            <a:r>
              <a:rPr lang="en-US" sz="1200" b="1" dirty="0">
                <a:latin typeface="Calibri" pitchFamily="34" charset="0"/>
                <a:cs typeface="Calibri" pitchFamily="34" charset="0"/>
              </a:rPr>
              <a:t>1000W, 150 l</a:t>
            </a:r>
            <a:r>
              <a:rPr lang="en-US" sz="1200" dirty="0">
                <a:latin typeface="Calibri" pitchFamily="34" charset="0"/>
                <a:cs typeface="Calibri" pitchFamily="34" charset="0"/>
              </a:rPr>
              <a:t> </a:t>
            </a:r>
            <a:r>
              <a:rPr lang="sl-SI" sz="1200" dirty="0" smtClean="0">
                <a:latin typeface="Calibri" pitchFamily="34" charset="0"/>
                <a:cs typeface="Calibri" pitchFamily="34" charset="0"/>
              </a:rPr>
              <a:t>hranilnik toplote</a:t>
            </a:r>
            <a:r>
              <a:rPr lang="en-US" sz="1200" dirty="0">
                <a:latin typeface="Calibri" pitchFamily="34" charset="0"/>
                <a:cs typeface="Calibri" pitchFamily="34" charset="0"/>
              </a:rPr>
              <a:t/>
            </a:r>
            <a:br>
              <a:rPr lang="en-US" sz="1200" dirty="0">
                <a:latin typeface="Calibri" pitchFamily="34" charset="0"/>
                <a:cs typeface="Calibri" pitchFamily="34" charset="0"/>
              </a:rPr>
            </a:br>
            <a:r>
              <a:rPr lang="en-US" sz="1200" dirty="0">
                <a:latin typeface="Calibri" pitchFamily="34" charset="0"/>
                <a:cs typeface="Calibri" pitchFamily="34" charset="0"/>
              </a:rPr>
              <a:t/>
            </a:r>
            <a:br>
              <a:rPr lang="en-US" sz="1200" dirty="0">
                <a:latin typeface="Calibri" pitchFamily="34" charset="0"/>
                <a:cs typeface="Calibri" pitchFamily="34" charset="0"/>
              </a:rPr>
            </a:br>
            <a:r>
              <a:rPr lang="en-US" sz="1200" dirty="0">
                <a:latin typeface="Calibri" pitchFamily="34" charset="0"/>
                <a:cs typeface="Calibri" pitchFamily="34" charset="0"/>
              </a:rPr>
              <a:t> </a:t>
            </a:r>
            <a:r>
              <a:rPr lang="sl-SI" sz="1200" dirty="0" smtClean="0">
                <a:latin typeface="Calibri" pitchFamily="34" charset="0"/>
                <a:cs typeface="Calibri" pitchFamily="34" charset="0"/>
              </a:rPr>
              <a:t>Stroškovni prihranek</a:t>
            </a:r>
            <a:r>
              <a:rPr lang="en-US" sz="1200" dirty="0" smtClean="0">
                <a:latin typeface="Calibri" pitchFamily="34" charset="0"/>
                <a:cs typeface="Calibri" pitchFamily="34" charset="0"/>
              </a:rPr>
              <a:t>:</a:t>
            </a:r>
            <a:r>
              <a:rPr lang="en-US" sz="1200" dirty="0">
                <a:latin typeface="Calibri" pitchFamily="34" charset="0"/>
                <a:cs typeface="Calibri" pitchFamily="34" charset="0"/>
              </a:rPr>
              <a:t> </a:t>
            </a:r>
            <a:r>
              <a:rPr lang="sl-SI" sz="1200" dirty="0" smtClean="0">
                <a:latin typeface="Calibri" pitchFamily="34" charset="0"/>
                <a:cs typeface="Calibri" pitchFamily="34" charset="0"/>
              </a:rPr>
              <a:t>med</a:t>
            </a:r>
            <a:r>
              <a:rPr lang="en-US" sz="1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200" b="1" dirty="0">
                <a:latin typeface="Calibri" pitchFamily="34" charset="0"/>
                <a:cs typeface="Calibri" pitchFamily="34" charset="0"/>
              </a:rPr>
              <a:t>275 and 345 €</a:t>
            </a:r>
            <a:r>
              <a:rPr lang="en-US" sz="1200" b="1" dirty="0" smtClean="0">
                <a:latin typeface="Calibri" pitchFamily="34" charset="0"/>
                <a:cs typeface="Calibri" pitchFamily="34" charset="0"/>
              </a:rPr>
              <a:t>/</a:t>
            </a:r>
            <a:r>
              <a:rPr lang="sl-SI" sz="1200" b="1" dirty="0" smtClean="0">
                <a:latin typeface="Calibri" pitchFamily="34" charset="0"/>
                <a:cs typeface="Calibri" pitchFamily="34" charset="0"/>
              </a:rPr>
              <a:t>leto</a:t>
            </a:r>
            <a:r>
              <a:rPr lang="de-DE" sz="1100" dirty="0">
                <a:latin typeface="Calibri" pitchFamily="34" charset="0"/>
                <a:cs typeface="Calibri" pitchFamily="34" charset="0"/>
              </a:rPr>
              <a:t/>
            </a:r>
            <a:br>
              <a:rPr lang="de-DE" sz="1100" dirty="0">
                <a:latin typeface="Calibri" pitchFamily="34" charset="0"/>
                <a:cs typeface="Calibri" pitchFamily="34" charset="0"/>
              </a:rPr>
            </a:br>
            <a:r>
              <a:rPr lang="de-DE" sz="1100" dirty="0">
                <a:latin typeface="Calibri" pitchFamily="34" charset="0"/>
                <a:cs typeface="Calibri" pitchFamily="34" charset="0"/>
              </a:rPr>
              <a:t/>
            </a:r>
            <a:br>
              <a:rPr lang="de-DE" sz="1100" dirty="0">
                <a:latin typeface="Calibri" pitchFamily="34" charset="0"/>
                <a:cs typeface="Calibri" pitchFamily="34" charset="0"/>
              </a:rPr>
            </a:br>
            <a:endParaRPr lang="de-DE" dirty="0"/>
          </a:p>
        </p:txBody>
      </p:sp>
      <p:graphicFrame>
        <p:nvGraphicFramePr>
          <p:cNvPr id="3" name="Diagramm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58327732"/>
              </p:ext>
            </p:extLst>
          </p:nvPr>
        </p:nvGraphicFramePr>
        <p:xfrm>
          <a:off x="576263" y="2647950"/>
          <a:ext cx="7488237" cy="31670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echteck 4"/>
          <p:cNvSpPr/>
          <p:nvPr/>
        </p:nvSpPr>
        <p:spPr>
          <a:xfrm>
            <a:off x="287338" y="5846763"/>
            <a:ext cx="8424862" cy="2159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sl-SI" sz="800" dirty="0" smtClean="0">
                <a:latin typeface="+mn-lt"/>
                <a:cs typeface="Calibri" pitchFamily="34" charset="0"/>
              </a:rPr>
              <a:t>Skupna potreba po energiji brez dodatnega ogrevanja </a:t>
            </a:r>
            <a:r>
              <a:rPr lang="en-US" sz="800" dirty="0" smtClean="0">
                <a:latin typeface="+mn-lt"/>
                <a:cs typeface="Calibri" pitchFamily="34" charset="0"/>
              </a:rPr>
              <a:t>80 </a:t>
            </a:r>
            <a:r>
              <a:rPr lang="en-US" sz="800" dirty="0">
                <a:latin typeface="+mn-lt"/>
                <a:cs typeface="Calibri" pitchFamily="34" charset="0"/>
              </a:rPr>
              <a:t>l/d: 1571 kWh/year, </a:t>
            </a:r>
            <a:r>
              <a:rPr lang="sl-SI" sz="800" dirty="0" smtClean="0">
                <a:latin typeface="+mn-lt"/>
                <a:cs typeface="Calibri" pitchFamily="34" charset="0"/>
              </a:rPr>
              <a:t>@</a:t>
            </a:r>
            <a:r>
              <a:rPr lang="en-US" sz="800" dirty="0" smtClean="0">
                <a:latin typeface="+mn-lt"/>
                <a:cs typeface="Calibri" pitchFamily="34" charset="0"/>
              </a:rPr>
              <a:t> </a:t>
            </a:r>
            <a:r>
              <a:rPr lang="en-US" sz="800" dirty="0">
                <a:latin typeface="+mn-lt"/>
                <a:cs typeface="Calibri" pitchFamily="34" charset="0"/>
              </a:rPr>
              <a:t>110l/d: 2160 kWh/year, </a:t>
            </a:r>
            <a:r>
              <a:rPr lang="sl-SI" sz="800" dirty="0" smtClean="0">
                <a:latin typeface="+mn-lt"/>
                <a:cs typeface="Calibri" pitchFamily="34" charset="0"/>
              </a:rPr>
              <a:t>@</a:t>
            </a:r>
            <a:r>
              <a:rPr lang="en-US" sz="800" dirty="0" smtClean="0">
                <a:latin typeface="+mn-lt"/>
                <a:cs typeface="Calibri" pitchFamily="34" charset="0"/>
              </a:rPr>
              <a:t> </a:t>
            </a:r>
            <a:r>
              <a:rPr lang="en-US" sz="800" dirty="0">
                <a:latin typeface="+mn-lt"/>
                <a:cs typeface="Calibri" pitchFamily="34" charset="0"/>
              </a:rPr>
              <a:t>140 l/d: 2749 kWh/a </a:t>
            </a:r>
            <a:r>
              <a:rPr lang="sl-SI" sz="800" dirty="0" smtClean="0">
                <a:latin typeface="+mn-lt"/>
                <a:cs typeface="Calibri" pitchFamily="34" charset="0"/>
              </a:rPr>
              <a:t>Izkoristek sistema po</a:t>
            </a:r>
            <a:r>
              <a:rPr lang="en-US" sz="800" dirty="0" smtClean="0">
                <a:latin typeface="+mn-lt"/>
                <a:cs typeface="Calibri" pitchFamily="34" charset="0"/>
              </a:rPr>
              <a:t> </a:t>
            </a:r>
            <a:r>
              <a:rPr lang="en-US" sz="800" dirty="0">
                <a:latin typeface="+mn-lt"/>
                <a:cs typeface="Calibri" pitchFamily="34" charset="0"/>
              </a:rPr>
              <a:t>EN 12977: eta=0,75</a:t>
            </a:r>
            <a:endParaRPr lang="en-US" sz="800" dirty="0">
              <a:latin typeface="+mn-lt"/>
            </a:endParaRPr>
          </a:p>
        </p:txBody>
      </p:sp>
      <p:pic>
        <p:nvPicPr>
          <p:cNvPr id="4106" name="Picture 10" descr="http://upload.wikimedia.org/wikipedia/commons/thumb/b/ba/Flag_of_Germany.svg/800px-Flag_of_Germany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2466" y="1375544"/>
            <a:ext cx="600067" cy="3600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4104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17" t="24716" r="29552" b="15157"/>
          <a:stretch>
            <a:fillRect/>
          </a:stretch>
        </p:blipFill>
        <p:spPr bwMode="auto">
          <a:xfrm>
            <a:off x="6624638" y="1301750"/>
            <a:ext cx="968375" cy="134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5" name="Flussdiagramm: Zusammenführung 5"/>
          <p:cNvSpPr>
            <a:spLocks noChangeArrowheads="1"/>
          </p:cNvSpPr>
          <p:nvPr/>
        </p:nvSpPr>
        <p:spPr bwMode="auto">
          <a:xfrm>
            <a:off x="7059613" y="2047875"/>
            <a:ext cx="165100" cy="144463"/>
          </a:xfrm>
          <a:prstGeom prst="flowChartSummingJunction">
            <a:avLst/>
          </a:prstGeom>
          <a:solidFill>
            <a:srgbClr val="C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" name="Textfeld 13"/>
          <p:cNvSpPr txBox="1">
            <a:spLocks noChangeArrowheads="1"/>
          </p:cNvSpPr>
          <p:nvPr/>
        </p:nvSpPr>
        <p:spPr bwMode="auto">
          <a:xfrm>
            <a:off x="828675" y="2540000"/>
            <a:ext cx="719138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de-DE" sz="800">
                <a:latin typeface="Calibri" pitchFamily="34" charset="0"/>
                <a:cs typeface="Calibri" pitchFamily="34" charset="0"/>
              </a:rPr>
              <a:t>kWh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el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smtClean="0"/>
          </a:p>
        </p:txBody>
      </p:sp>
      <p:sp>
        <p:nvSpPr>
          <p:cNvPr id="5123" name="Rectangle 9"/>
          <p:cNvSpPr>
            <a:spLocks noChangeArrowheads="1"/>
          </p:cNvSpPr>
          <p:nvPr/>
        </p:nvSpPr>
        <p:spPr bwMode="auto">
          <a:xfrm>
            <a:off x="287338" y="450850"/>
            <a:ext cx="7777162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866775" eaLnBrk="1" hangingPunct="1"/>
            <a:r>
              <a:rPr lang="de-DE" sz="2400" b="1" dirty="0">
                <a:solidFill>
                  <a:srgbClr val="414141"/>
                </a:solidFill>
              </a:rPr>
              <a:t>Lo</a:t>
            </a:r>
            <a:r>
              <a:rPr lang="sl-SI" sz="2400" b="1" dirty="0">
                <a:solidFill>
                  <a:srgbClr val="414141"/>
                </a:solidFill>
              </a:rPr>
              <a:t>kacija</a:t>
            </a:r>
            <a:r>
              <a:rPr lang="de-DE" sz="2400" b="1" dirty="0">
                <a:solidFill>
                  <a:srgbClr val="414141"/>
                </a:solidFill>
              </a:rPr>
              <a:t> Würzburg, </a:t>
            </a:r>
            <a:r>
              <a:rPr lang="sl-SI" sz="2400" b="1" dirty="0">
                <a:solidFill>
                  <a:srgbClr val="414141"/>
                </a:solidFill>
              </a:rPr>
              <a:t>Nemčija</a:t>
            </a:r>
            <a:endParaRPr lang="de-DE" sz="2400" b="1" dirty="0">
              <a:solidFill>
                <a:srgbClr val="414141"/>
              </a:solidFill>
            </a:endParaRPr>
          </a:p>
        </p:txBody>
      </p:sp>
      <p:sp>
        <p:nvSpPr>
          <p:cNvPr id="5124" name="Rectangle 8"/>
          <p:cNvSpPr>
            <a:spLocks noChangeArrowheads="1"/>
          </p:cNvSpPr>
          <p:nvPr/>
        </p:nvSpPr>
        <p:spPr bwMode="auto">
          <a:xfrm>
            <a:off x="428625" y="1349435"/>
            <a:ext cx="6126677" cy="1661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1200" b="1" dirty="0">
                <a:latin typeface="Calibri" pitchFamily="34" charset="0"/>
                <a:cs typeface="Calibri" pitchFamily="34" charset="0"/>
              </a:rPr>
              <a:t>SELACAL </a:t>
            </a:r>
            <a:r>
              <a:rPr lang="sl-SI" sz="1200" b="1" dirty="0" smtClean="0">
                <a:latin typeface="Calibri" pitchFamily="34" charset="0"/>
                <a:cs typeface="Calibri" pitchFamily="34" charset="0"/>
              </a:rPr>
              <a:t>prihranki energije v</a:t>
            </a:r>
            <a:r>
              <a:rPr lang="en-US" sz="1200" dirty="0">
                <a:latin typeface="Calibri" pitchFamily="34" charset="0"/>
                <a:cs typeface="Calibri" pitchFamily="34" charset="0"/>
              </a:rPr>
              <a:t> (</a:t>
            </a:r>
            <a:r>
              <a:rPr lang="en-US" sz="1200" dirty="0" smtClean="0">
                <a:latin typeface="Calibri" pitchFamily="34" charset="0"/>
                <a:cs typeface="Calibri" pitchFamily="34" charset="0"/>
              </a:rPr>
              <a:t>kWh/</a:t>
            </a:r>
            <a:r>
              <a:rPr lang="sl-SI" sz="1200" dirty="0" smtClean="0">
                <a:latin typeface="Calibri" pitchFamily="34" charset="0"/>
                <a:cs typeface="Calibri" pitchFamily="34" charset="0"/>
              </a:rPr>
              <a:t>leto</a:t>
            </a:r>
            <a:r>
              <a:rPr lang="en-US" sz="1200" dirty="0" smtClean="0">
                <a:latin typeface="Calibri" pitchFamily="34" charset="0"/>
                <a:cs typeface="Calibri" pitchFamily="34" charset="0"/>
              </a:rPr>
              <a:t>)</a:t>
            </a:r>
            <a:r>
              <a:rPr lang="en-US" sz="1200" dirty="0">
                <a:latin typeface="Calibri" pitchFamily="34" charset="0"/>
                <a:cs typeface="Calibri" pitchFamily="34" charset="0"/>
              </a:rPr>
              <a:t/>
            </a:r>
            <a:br>
              <a:rPr lang="en-US" sz="1200" dirty="0">
                <a:latin typeface="Calibri" pitchFamily="34" charset="0"/>
                <a:cs typeface="Calibri" pitchFamily="34" charset="0"/>
              </a:rPr>
            </a:br>
            <a:r>
              <a:rPr lang="en-US" sz="1200" dirty="0" smtClean="0">
                <a:latin typeface="Calibri" pitchFamily="34" charset="0"/>
                <a:cs typeface="Calibri" pitchFamily="34" charset="0"/>
              </a:rPr>
              <a:t>L</a:t>
            </a:r>
            <a:r>
              <a:rPr lang="sl-SI" sz="1200" dirty="0" smtClean="0">
                <a:latin typeface="Calibri" pitchFamily="34" charset="0"/>
                <a:cs typeface="Calibri" pitchFamily="34" charset="0"/>
              </a:rPr>
              <a:t>okacija</a:t>
            </a:r>
            <a:r>
              <a:rPr lang="en-US" sz="1200" dirty="0" smtClean="0">
                <a:latin typeface="Calibri" pitchFamily="34" charset="0"/>
                <a:cs typeface="Calibri" pitchFamily="34" charset="0"/>
              </a:rPr>
              <a:t>:</a:t>
            </a:r>
            <a:r>
              <a:rPr lang="en-US" sz="1200" dirty="0">
                <a:latin typeface="Calibri" pitchFamily="34" charset="0"/>
                <a:cs typeface="Calibri" pitchFamily="34" charset="0"/>
              </a:rPr>
              <a:t> </a:t>
            </a:r>
            <a:r>
              <a:rPr lang="en-US" sz="1200" dirty="0" err="1">
                <a:latin typeface="Calibri" pitchFamily="34" charset="0"/>
                <a:cs typeface="Calibri" pitchFamily="34" charset="0"/>
              </a:rPr>
              <a:t>Würzburg</a:t>
            </a:r>
            <a:r>
              <a:rPr lang="en-US" sz="1200" dirty="0">
                <a:latin typeface="Calibri" pitchFamily="34" charset="0"/>
                <a:cs typeface="Calibri" pitchFamily="34" charset="0"/>
              </a:rPr>
              <a:t>, </a:t>
            </a:r>
            <a:r>
              <a:rPr lang="sl-SI" sz="1200" dirty="0" smtClean="0">
                <a:latin typeface="Calibri" pitchFamily="34" charset="0"/>
                <a:cs typeface="Calibri" pitchFamily="34" charset="0"/>
              </a:rPr>
              <a:t>Nemčija</a:t>
            </a:r>
            <a:r>
              <a:rPr lang="en-US" sz="1200" dirty="0">
                <a:latin typeface="Calibri" pitchFamily="34" charset="0"/>
                <a:cs typeface="Calibri" pitchFamily="34" charset="0"/>
              </a:rPr>
              <a:t> </a:t>
            </a:r>
            <a:r>
              <a:rPr lang="sl-SI" sz="1200" dirty="0" smtClean="0">
                <a:latin typeface="Calibri" pitchFamily="34" charset="0"/>
                <a:cs typeface="Calibri" pitchFamily="34" charset="0"/>
              </a:rPr>
              <a:t>z vključenim konvencionalnim ogrevanjem hranilnika</a:t>
            </a:r>
            <a:r>
              <a:rPr lang="en-US" sz="1200" dirty="0" smtClean="0">
                <a:latin typeface="Calibri" pitchFamily="34" charset="0"/>
                <a:cs typeface="Calibri" pitchFamily="34" charset="0"/>
              </a:rPr>
              <a:t>.</a:t>
            </a:r>
            <a:r>
              <a:rPr lang="de-DE" sz="1200" dirty="0">
                <a:latin typeface="Calibri" pitchFamily="34" charset="0"/>
                <a:cs typeface="Calibri" pitchFamily="34" charset="0"/>
              </a:rPr>
              <a:t>                       </a:t>
            </a:r>
            <a:br>
              <a:rPr lang="de-DE" sz="1200" dirty="0">
                <a:latin typeface="Calibri" pitchFamily="34" charset="0"/>
                <a:cs typeface="Calibri" pitchFamily="34" charset="0"/>
              </a:rPr>
            </a:br>
            <a:r>
              <a:rPr lang="de-DE" sz="1200" dirty="0" smtClean="0">
                <a:latin typeface="Calibri" pitchFamily="34" charset="0"/>
                <a:cs typeface="Calibri" pitchFamily="34" charset="0"/>
              </a:rPr>
              <a:t>T</a:t>
            </a:r>
            <a:r>
              <a:rPr lang="sl-SI" sz="1200" dirty="0" smtClean="0">
                <a:latin typeface="Calibri" pitchFamily="34" charset="0"/>
                <a:cs typeface="Calibri" pitchFamily="34" charset="0"/>
              </a:rPr>
              <a:t>ip</a:t>
            </a:r>
            <a:r>
              <a:rPr lang="de-DE" sz="1200" dirty="0" smtClean="0">
                <a:latin typeface="Calibri" pitchFamily="34" charset="0"/>
                <a:cs typeface="Calibri" pitchFamily="34" charset="0"/>
              </a:rPr>
              <a:t>: </a:t>
            </a:r>
            <a:r>
              <a:rPr lang="de-DE" sz="1200" dirty="0">
                <a:latin typeface="Calibri" pitchFamily="34" charset="0"/>
                <a:cs typeface="Calibri" pitchFamily="34" charset="0"/>
              </a:rPr>
              <a:t>SELACAL 1000 </a:t>
            </a:r>
            <a:r>
              <a:rPr lang="sl-SI" sz="1200" dirty="0" smtClean="0">
                <a:latin typeface="Calibri" pitchFamily="34" charset="0"/>
                <a:cs typeface="Calibri" pitchFamily="34" charset="0"/>
              </a:rPr>
              <a:t>vključno:</a:t>
            </a:r>
            <a:r>
              <a:rPr lang="de-DE" sz="1200" dirty="0" smtClean="0">
                <a:latin typeface="Calibri" pitchFamily="34" charset="0"/>
                <a:cs typeface="Calibri" pitchFamily="34" charset="0"/>
              </a:rPr>
              <a:t>  </a:t>
            </a:r>
            <a:r>
              <a:rPr lang="de-DE" sz="1200" dirty="0">
                <a:latin typeface="Calibri" pitchFamily="34" charset="0"/>
                <a:cs typeface="Calibri" pitchFamily="34" charset="0"/>
              </a:rPr>
              <a:t>4 </a:t>
            </a:r>
            <a:r>
              <a:rPr lang="sl-SI" sz="1200" dirty="0" smtClean="0">
                <a:latin typeface="Calibri" pitchFamily="34" charset="0"/>
                <a:cs typeface="Calibri" pitchFamily="34" charset="0"/>
              </a:rPr>
              <a:t>F</a:t>
            </a:r>
            <a:r>
              <a:rPr lang="de-DE" sz="1200" dirty="0" smtClean="0">
                <a:latin typeface="Calibri" pitchFamily="34" charset="0"/>
                <a:cs typeface="Calibri" pitchFamily="34" charset="0"/>
              </a:rPr>
              <a:t>V-</a:t>
            </a:r>
            <a:r>
              <a:rPr lang="sl-SI" sz="1200" dirty="0" smtClean="0">
                <a:latin typeface="Calibri" pitchFamily="34" charset="0"/>
                <a:cs typeface="Calibri" pitchFamily="34" charset="0"/>
              </a:rPr>
              <a:t>moduli</a:t>
            </a:r>
            <a:r>
              <a:rPr lang="de-DE" sz="1200" dirty="0">
                <a:latin typeface="Calibri" pitchFamily="34" charset="0"/>
                <a:cs typeface="Calibri" pitchFamily="34" charset="0"/>
              </a:rPr>
              <a:t> </a:t>
            </a:r>
            <a:r>
              <a:rPr lang="de-DE" sz="1200" b="1" dirty="0">
                <a:latin typeface="Calibri" pitchFamily="34" charset="0"/>
                <a:cs typeface="Calibri" pitchFamily="34" charset="0"/>
              </a:rPr>
              <a:t>1000W, 150 l</a:t>
            </a:r>
            <a:r>
              <a:rPr lang="de-DE" sz="1200" dirty="0">
                <a:latin typeface="Calibri" pitchFamily="34" charset="0"/>
                <a:cs typeface="Calibri" pitchFamily="34" charset="0"/>
              </a:rPr>
              <a:t> </a:t>
            </a:r>
            <a:r>
              <a:rPr lang="sl-SI" sz="1200" dirty="0" smtClean="0">
                <a:latin typeface="Calibri" pitchFamily="34" charset="0"/>
                <a:cs typeface="Calibri" pitchFamily="34" charset="0"/>
              </a:rPr>
              <a:t>hranilnik toplote</a:t>
            </a:r>
            <a:r>
              <a:rPr lang="de-DE" sz="1200" dirty="0">
                <a:latin typeface="Calibri" pitchFamily="34" charset="0"/>
                <a:cs typeface="Calibri" pitchFamily="34" charset="0"/>
              </a:rPr>
              <a:t>                            </a:t>
            </a:r>
            <a:br>
              <a:rPr lang="de-DE" sz="1200" dirty="0">
                <a:latin typeface="Calibri" pitchFamily="34" charset="0"/>
                <a:cs typeface="Calibri" pitchFamily="34" charset="0"/>
              </a:rPr>
            </a:br>
            <a:r>
              <a:rPr lang="de-DE" sz="1200" dirty="0">
                <a:latin typeface="Calibri" pitchFamily="34" charset="0"/>
                <a:cs typeface="Calibri" pitchFamily="34" charset="0"/>
              </a:rPr>
              <a:t>                                                                        </a:t>
            </a:r>
            <a:br>
              <a:rPr lang="de-DE" sz="1200" dirty="0">
                <a:latin typeface="Calibri" pitchFamily="34" charset="0"/>
                <a:cs typeface="Calibri" pitchFamily="34" charset="0"/>
              </a:rPr>
            </a:br>
            <a:r>
              <a:rPr lang="sl-SI" sz="1200" dirty="0" smtClean="0">
                <a:latin typeface="Calibri" pitchFamily="34" charset="0"/>
                <a:cs typeface="Calibri" pitchFamily="34" charset="0"/>
              </a:rPr>
              <a:t>Prihranki stroška</a:t>
            </a:r>
            <a:r>
              <a:rPr lang="en-US" sz="1200" dirty="0" smtClean="0">
                <a:latin typeface="Calibri" pitchFamily="34" charset="0"/>
                <a:cs typeface="Calibri" pitchFamily="34" charset="0"/>
              </a:rPr>
              <a:t>:</a:t>
            </a:r>
            <a:r>
              <a:rPr lang="en-US" sz="1200" dirty="0">
                <a:latin typeface="Calibri" pitchFamily="34" charset="0"/>
                <a:cs typeface="Calibri" pitchFamily="34" charset="0"/>
              </a:rPr>
              <a:t>  </a:t>
            </a:r>
            <a:r>
              <a:rPr lang="en-US" sz="1200" b="1" dirty="0">
                <a:latin typeface="Calibri" pitchFamily="34" charset="0"/>
                <a:cs typeface="Calibri" pitchFamily="34" charset="0"/>
              </a:rPr>
              <a:t>230 </a:t>
            </a:r>
            <a:r>
              <a:rPr lang="en-US" sz="1200" b="1" dirty="0" smtClean="0">
                <a:latin typeface="Calibri" pitchFamily="34" charset="0"/>
                <a:cs typeface="Calibri" pitchFamily="34" charset="0"/>
              </a:rPr>
              <a:t>to </a:t>
            </a:r>
            <a:r>
              <a:rPr lang="en-US" sz="1200" b="1" dirty="0">
                <a:latin typeface="Calibri" pitchFamily="34" charset="0"/>
                <a:cs typeface="Calibri" pitchFamily="34" charset="0"/>
              </a:rPr>
              <a:t>287 €</a:t>
            </a:r>
            <a:r>
              <a:rPr lang="en-US" sz="1200" b="1" dirty="0" smtClean="0">
                <a:latin typeface="Calibri" pitchFamily="34" charset="0"/>
                <a:cs typeface="Calibri" pitchFamily="34" charset="0"/>
              </a:rPr>
              <a:t>/</a:t>
            </a:r>
            <a:r>
              <a:rPr lang="de-DE" sz="1200" b="1" dirty="0" smtClean="0">
                <a:latin typeface="Calibri" pitchFamily="34" charset="0"/>
                <a:cs typeface="Calibri" pitchFamily="34" charset="0"/>
              </a:rPr>
              <a:t>a</a:t>
            </a:r>
            <a:r>
              <a:rPr lang="de-DE" sz="1200" dirty="0">
                <a:latin typeface="Calibri" pitchFamily="34" charset="0"/>
                <a:cs typeface="Calibri" pitchFamily="34" charset="0"/>
              </a:rPr>
              <a:t>    </a:t>
            </a:r>
            <a:r>
              <a:rPr lang="de-DE" sz="1100" dirty="0">
                <a:cs typeface="Calibri" pitchFamily="34" charset="0"/>
              </a:rPr>
              <a:t>                                                     </a:t>
            </a:r>
            <a:r>
              <a:rPr lang="de-DE" sz="1100" dirty="0">
                <a:latin typeface="Calibri" pitchFamily="34" charset="0"/>
                <a:cs typeface="Calibri" pitchFamily="34" charset="0"/>
              </a:rPr>
              <a:t/>
            </a:r>
            <a:br>
              <a:rPr lang="de-DE" sz="1100" dirty="0">
                <a:latin typeface="Calibri" pitchFamily="34" charset="0"/>
                <a:cs typeface="Calibri" pitchFamily="34" charset="0"/>
              </a:rPr>
            </a:br>
            <a:r>
              <a:rPr lang="de-DE" sz="1100" dirty="0">
                <a:cs typeface="Calibri" pitchFamily="34" charset="0"/>
              </a:rPr>
              <a:t>                                                 </a:t>
            </a:r>
            <a:r>
              <a:rPr lang="de-DE" sz="1100" dirty="0">
                <a:latin typeface="Calibri" pitchFamily="34" charset="0"/>
                <a:cs typeface="Calibri" pitchFamily="34" charset="0"/>
              </a:rPr>
              <a:t/>
            </a:r>
            <a:br>
              <a:rPr lang="de-DE" sz="1100" dirty="0">
                <a:latin typeface="Calibri" pitchFamily="34" charset="0"/>
                <a:cs typeface="Calibri" pitchFamily="34" charset="0"/>
              </a:rPr>
            </a:br>
            <a:r>
              <a:rPr lang="de-DE" sz="1100" dirty="0">
                <a:latin typeface="Calibri" pitchFamily="34" charset="0"/>
                <a:cs typeface="Calibri" pitchFamily="34" charset="0"/>
              </a:rPr>
              <a:t/>
            </a:r>
            <a:br>
              <a:rPr lang="de-DE" sz="1100" dirty="0">
                <a:latin typeface="Calibri" pitchFamily="34" charset="0"/>
                <a:cs typeface="Calibri" pitchFamily="34" charset="0"/>
              </a:rPr>
            </a:br>
            <a:endParaRPr lang="de-DE" dirty="0"/>
          </a:p>
        </p:txBody>
      </p:sp>
      <p:graphicFrame>
        <p:nvGraphicFramePr>
          <p:cNvPr id="2" name="Diagramm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30489423"/>
              </p:ext>
            </p:extLst>
          </p:nvPr>
        </p:nvGraphicFramePr>
        <p:xfrm>
          <a:off x="503238" y="2647950"/>
          <a:ext cx="7777162" cy="30464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126" name="Rechteck 3"/>
          <p:cNvSpPr>
            <a:spLocks noChangeArrowheads="1"/>
          </p:cNvSpPr>
          <p:nvPr/>
        </p:nvSpPr>
        <p:spPr bwMode="auto">
          <a:xfrm>
            <a:off x="428625" y="5737225"/>
            <a:ext cx="806767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800" dirty="0">
                <a:latin typeface="Calibri" pitchFamily="34" charset="0"/>
                <a:cs typeface="Calibri" pitchFamily="34" charset="0"/>
              </a:rPr>
              <a:t>* </a:t>
            </a:r>
            <a:r>
              <a:rPr lang="sl-SI" sz="800" dirty="0" smtClean="0"/>
              <a:t>Skupna potreba po energiji brez dodatnega ogrevanja </a:t>
            </a:r>
            <a:r>
              <a:rPr lang="en-US" sz="800" dirty="0" smtClean="0">
                <a:latin typeface="Calibri" pitchFamily="34" charset="0"/>
                <a:cs typeface="Calibri" pitchFamily="34" charset="0"/>
              </a:rPr>
              <a:t>80 </a:t>
            </a:r>
            <a:r>
              <a:rPr lang="en-US" sz="800" dirty="0">
                <a:latin typeface="Calibri" pitchFamily="34" charset="0"/>
                <a:cs typeface="Calibri" pitchFamily="34" charset="0"/>
              </a:rPr>
              <a:t>l/d: 1527 kWh/a, </a:t>
            </a:r>
            <a:r>
              <a:rPr lang="en-US" sz="800" dirty="0" smtClean="0">
                <a:latin typeface="Calibri" pitchFamily="34" charset="0"/>
                <a:cs typeface="Calibri" pitchFamily="34" charset="0"/>
              </a:rPr>
              <a:t>110l/d</a:t>
            </a:r>
            <a:r>
              <a:rPr lang="en-US" sz="800" dirty="0">
                <a:latin typeface="Calibri" pitchFamily="34" charset="0"/>
                <a:cs typeface="Calibri" pitchFamily="34" charset="0"/>
              </a:rPr>
              <a:t>: 2081 kWh/a</a:t>
            </a:r>
            <a:r>
              <a:rPr lang="en-US" sz="800" dirty="0" smtClean="0">
                <a:latin typeface="Calibri" pitchFamily="34" charset="0"/>
                <a:cs typeface="Calibri" pitchFamily="34" charset="0"/>
              </a:rPr>
              <a:t>, 140 </a:t>
            </a:r>
            <a:r>
              <a:rPr lang="en-US" sz="800" dirty="0">
                <a:latin typeface="Calibri" pitchFamily="34" charset="0"/>
                <a:cs typeface="Calibri" pitchFamily="34" charset="0"/>
              </a:rPr>
              <a:t>l/d: 2601 kWh/a  </a:t>
            </a:r>
            <a:r>
              <a:rPr lang="sl-SI" sz="800" dirty="0" smtClean="0">
                <a:latin typeface="Calibri" pitchFamily="34" charset="0"/>
                <a:cs typeface="Calibri" pitchFamily="34" charset="0"/>
              </a:rPr>
              <a:t>Učinkovitost sistema sklando z </a:t>
            </a:r>
            <a:r>
              <a:rPr lang="en-US" sz="800" dirty="0" smtClean="0">
                <a:latin typeface="Calibri" pitchFamily="34" charset="0"/>
                <a:cs typeface="Calibri" pitchFamily="34" charset="0"/>
              </a:rPr>
              <a:t>EN </a:t>
            </a:r>
            <a:r>
              <a:rPr lang="en-US" sz="800" dirty="0">
                <a:latin typeface="Calibri" pitchFamily="34" charset="0"/>
                <a:cs typeface="Calibri" pitchFamily="34" charset="0"/>
              </a:rPr>
              <a:t>12977: eta=0,75 </a:t>
            </a:r>
          </a:p>
        </p:txBody>
      </p:sp>
      <p:pic>
        <p:nvPicPr>
          <p:cNvPr id="7" name="Picture 10" descr="http://upload.wikimedia.org/wikipedia/commons/thumb/b/ba/Flag_of_Germany.svg/800px-Flag_of_Germany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2466" y="1375544"/>
            <a:ext cx="600067" cy="3600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5128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17" t="24716" r="29552" b="15157"/>
          <a:stretch>
            <a:fillRect/>
          </a:stretch>
        </p:blipFill>
        <p:spPr bwMode="auto">
          <a:xfrm>
            <a:off x="6624638" y="1301750"/>
            <a:ext cx="968375" cy="134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9" name="Flussdiagramm: Zusammenführung 8"/>
          <p:cNvSpPr>
            <a:spLocks noChangeArrowheads="1"/>
          </p:cNvSpPr>
          <p:nvPr/>
        </p:nvSpPr>
        <p:spPr bwMode="auto">
          <a:xfrm>
            <a:off x="7059613" y="2047875"/>
            <a:ext cx="165100" cy="144463"/>
          </a:xfrm>
          <a:prstGeom prst="flowChartSummingJunction">
            <a:avLst/>
          </a:prstGeom>
          <a:solidFill>
            <a:srgbClr val="C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5130" name="Textfeld 9"/>
          <p:cNvSpPr txBox="1">
            <a:spLocks noChangeArrowheads="1"/>
          </p:cNvSpPr>
          <p:nvPr/>
        </p:nvSpPr>
        <p:spPr bwMode="auto">
          <a:xfrm>
            <a:off x="828675" y="2540000"/>
            <a:ext cx="719138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de-DE" sz="800">
                <a:latin typeface="Calibri" pitchFamily="34" charset="0"/>
                <a:cs typeface="Calibri" pitchFamily="34" charset="0"/>
              </a:rPr>
              <a:t>kWh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el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smtClean="0"/>
          </a:p>
        </p:txBody>
      </p:sp>
      <p:sp>
        <p:nvSpPr>
          <p:cNvPr id="6147" name="Rectangle 9"/>
          <p:cNvSpPr>
            <a:spLocks noChangeArrowheads="1"/>
          </p:cNvSpPr>
          <p:nvPr/>
        </p:nvSpPr>
        <p:spPr bwMode="auto">
          <a:xfrm>
            <a:off x="287338" y="450850"/>
            <a:ext cx="7777162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866775" eaLnBrk="1" hangingPunct="1"/>
            <a:r>
              <a:rPr lang="sl-SI" sz="2400" b="1" dirty="0" smtClean="0">
                <a:solidFill>
                  <a:srgbClr val="414141"/>
                </a:solidFill>
              </a:rPr>
              <a:t>Lokacija</a:t>
            </a:r>
            <a:r>
              <a:rPr lang="de-DE" sz="2400" b="1" dirty="0" smtClean="0">
                <a:solidFill>
                  <a:srgbClr val="414141"/>
                </a:solidFill>
              </a:rPr>
              <a:t> </a:t>
            </a:r>
            <a:r>
              <a:rPr lang="de-DE" sz="2400" b="1" dirty="0">
                <a:solidFill>
                  <a:srgbClr val="414141"/>
                </a:solidFill>
              </a:rPr>
              <a:t>Würzburg, </a:t>
            </a:r>
            <a:r>
              <a:rPr lang="sl-SI" sz="2400" b="1" dirty="0" smtClean="0">
                <a:solidFill>
                  <a:srgbClr val="414141"/>
                </a:solidFill>
              </a:rPr>
              <a:t>Nemčija</a:t>
            </a:r>
            <a:endParaRPr lang="de-DE" sz="2400" b="1" dirty="0">
              <a:solidFill>
                <a:srgbClr val="414141"/>
              </a:solidFill>
            </a:endParaRPr>
          </a:p>
        </p:txBody>
      </p:sp>
      <p:sp>
        <p:nvSpPr>
          <p:cNvPr id="6148" name="Rectangle 8"/>
          <p:cNvSpPr>
            <a:spLocks noChangeArrowheads="1"/>
          </p:cNvSpPr>
          <p:nvPr/>
        </p:nvSpPr>
        <p:spPr bwMode="auto">
          <a:xfrm>
            <a:off x="431800" y="1328832"/>
            <a:ext cx="5907451" cy="2015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en-US" sz="1200" b="1" dirty="0" smtClean="0">
                <a:latin typeface="Calibri" pitchFamily="34" charset="0"/>
                <a:cs typeface="Calibri" pitchFamily="34" charset="0"/>
              </a:rPr>
              <a:t>SELACAL </a:t>
            </a:r>
            <a:r>
              <a:rPr lang="sl-SI" sz="1200" b="1" dirty="0" smtClean="0">
                <a:latin typeface="Calibri" pitchFamily="34" charset="0"/>
                <a:cs typeface="Calibri" pitchFamily="34" charset="0"/>
              </a:rPr>
              <a:t>prihranki energije v </a:t>
            </a:r>
            <a:r>
              <a:rPr lang="en-US" sz="1200" dirty="0">
                <a:latin typeface="Calibri" pitchFamily="34" charset="0"/>
                <a:cs typeface="Calibri" pitchFamily="34" charset="0"/>
              </a:rPr>
              <a:t> (</a:t>
            </a:r>
            <a:r>
              <a:rPr lang="en-US" sz="1200" dirty="0" smtClean="0">
                <a:latin typeface="Calibri" pitchFamily="34" charset="0"/>
                <a:cs typeface="Calibri" pitchFamily="34" charset="0"/>
              </a:rPr>
              <a:t>kWh/</a:t>
            </a:r>
            <a:r>
              <a:rPr lang="sl-SI" sz="1200" dirty="0" smtClean="0">
                <a:latin typeface="Calibri" pitchFamily="34" charset="0"/>
                <a:cs typeface="Calibri" pitchFamily="34" charset="0"/>
              </a:rPr>
              <a:t>leto</a:t>
            </a:r>
            <a:r>
              <a:rPr lang="en-US" sz="1200" dirty="0" smtClean="0">
                <a:latin typeface="Calibri" pitchFamily="34" charset="0"/>
                <a:cs typeface="Calibri" pitchFamily="34" charset="0"/>
              </a:rPr>
              <a:t>)</a:t>
            </a:r>
            <a:r>
              <a:rPr lang="sl-SI" sz="1200" dirty="0" smtClean="0">
                <a:latin typeface="Calibri" pitchFamily="34" charset="0"/>
                <a:cs typeface="Calibri" pitchFamily="34" charset="0"/>
              </a:rPr>
              <a:t>, primerjava</a:t>
            </a:r>
            <a:r>
              <a:rPr lang="en-US" sz="1200" dirty="0" smtClean="0">
                <a:latin typeface="Calibri" pitchFamily="34" charset="0"/>
                <a:cs typeface="Calibri" pitchFamily="34" charset="0"/>
              </a:rPr>
              <a:t>. </a:t>
            </a:r>
            <a:br>
              <a:rPr lang="en-US" sz="1200" dirty="0" smtClean="0">
                <a:latin typeface="Calibri" pitchFamily="34" charset="0"/>
                <a:cs typeface="Calibri" pitchFamily="34" charset="0"/>
              </a:rPr>
            </a:br>
            <a:r>
              <a:rPr lang="sl-SI" sz="1200" dirty="0" smtClean="0">
                <a:latin typeface="Calibri" pitchFamily="34" charset="0"/>
                <a:cs typeface="Calibri" pitchFamily="34" charset="0"/>
              </a:rPr>
              <a:t>Lokacija</a:t>
            </a:r>
            <a:r>
              <a:rPr lang="en-US" sz="1200" dirty="0" smtClean="0">
                <a:latin typeface="Calibri" pitchFamily="34" charset="0"/>
                <a:cs typeface="Calibri" pitchFamily="34" charset="0"/>
              </a:rPr>
              <a:t>:</a:t>
            </a:r>
            <a:r>
              <a:rPr lang="en-US" sz="1200" dirty="0">
                <a:latin typeface="Calibri" pitchFamily="34" charset="0"/>
                <a:cs typeface="Calibri" pitchFamily="34" charset="0"/>
              </a:rPr>
              <a:t> </a:t>
            </a:r>
            <a:r>
              <a:rPr lang="en-US" sz="1200" b="1" dirty="0" err="1">
                <a:latin typeface="Calibri" pitchFamily="34" charset="0"/>
                <a:cs typeface="Calibri" pitchFamily="34" charset="0"/>
              </a:rPr>
              <a:t>Würzburg</a:t>
            </a:r>
            <a:r>
              <a:rPr lang="en-US" sz="1200" dirty="0">
                <a:latin typeface="Calibri" pitchFamily="34" charset="0"/>
                <a:cs typeface="Calibri" pitchFamily="34" charset="0"/>
              </a:rPr>
              <a:t> </a:t>
            </a:r>
            <a:r>
              <a:rPr lang="sl-SI" sz="1200" dirty="0" smtClean="0">
                <a:latin typeface="Calibri" pitchFamily="34" charset="0"/>
                <a:cs typeface="Calibri" pitchFamily="34" charset="0"/>
              </a:rPr>
              <a:t>z</a:t>
            </a:r>
            <a:r>
              <a:rPr lang="en-US" sz="12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sl-SI" sz="1200" b="1" dirty="0" smtClean="0">
                <a:latin typeface="Calibri" pitchFamily="34" charset="0"/>
                <a:cs typeface="Calibri" pitchFamily="34" charset="0"/>
              </a:rPr>
              <a:t>in</a:t>
            </a:r>
            <a:r>
              <a:rPr lang="en-US" sz="1200" b="1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sl-SI" sz="1200" b="1" dirty="0" smtClean="0">
                <a:latin typeface="Calibri" pitchFamily="34" charset="0"/>
                <a:cs typeface="Calibri" pitchFamily="34" charset="0"/>
              </a:rPr>
              <a:t>brez </a:t>
            </a:r>
            <a:r>
              <a:rPr lang="sl-SI" sz="1200" dirty="0" smtClean="0">
                <a:latin typeface="Calibri" pitchFamily="34" charset="0"/>
                <a:cs typeface="Calibri" pitchFamily="34" charset="0"/>
              </a:rPr>
              <a:t>pomožnega grelca v hranilniku toplote</a:t>
            </a:r>
            <a:r>
              <a:rPr lang="en-US" sz="1200" dirty="0">
                <a:latin typeface="Calibri" pitchFamily="34" charset="0"/>
                <a:cs typeface="Calibri" pitchFamily="34" charset="0"/>
              </a:rPr>
              <a:t>                        </a:t>
            </a:r>
            <a:br>
              <a:rPr lang="en-US" sz="1200" dirty="0">
                <a:latin typeface="Calibri" pitchFamily="34" charset="0"/>
                <a:cs typeface="Calibri" pitchFamily="34" charset="0"/>
              </a:rPr>
            </a:br>
            <a:r>
              <a:rPr lang="en-US" sz="1200" dirty="0" smtClean="0">
                <a:latin typeface="Calibri" pitchFamily="34" charset="0"/>
                <a:cs typeface="Calibri" pitchFamily="34" charset="0"/>
              </a:rPr>
              <a:t>T</a:t>
            </a:r>
            <a:r>
              <a:rPr lang="sl-SI" sz="1200" dirty="0" smtClean="0">
                <a:latin typeface="Calibri" pitchFamily="34" charset="0"/>
                <a:cs typeface="Calibri" pitchFamily="34" charset="0"/>
              </a:rPr>
              <a:t>ip</a:t>
            </a:r>
            <a:r>
              <a:rPr lang="en-US" sz="1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200" dirty="0">
                <a:latin typeface="Calibri" pitchFamily="34" charset="0"/>
                <a:cs typeface="Calibri" pitchFamily="34" charset="0"/>
              </a:rPr>
              <a:t>SELACAL 1000 </a:t>
            </a:r>
            <a:r>
              <a:rPr lang="sl-SI" sz="1200" dirty="0" smtClean="0">
                <a:latin typeface="Calibri" pitchFamily="34" charset="0"/>
                <a:cs typeface="Calibri" pitchFamily="34" charset="0"/>
              </a:rPr>
              <a:t>vključno z</a:t>
            </a:r>
            <a:r>
              <a:rPr lang="en-US" sz="1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200" dirty="0">
                <a:latin typeface="Calibri" pitchFamily="34" charset="0"/>
                <a:cs typeface="Calibri" pitchFamily="34" charset="0"/>
              </a:rPr>
              <a:t>4 </a:t>
            </a:r>
            <a:r>
              <a:rPr lang="sl-SI" sz="1200" dirty="0" smtClean="0">
                <a:latin typeface="Calibri" pitchFamily="34" charset="0"/>
                <a:cs typeface="Calibri" pitchFamily="34" charset="0"/>
              </a:rPr>
              <a:t>FN</a:t>
            </a:r>
            <a:r>
              <a:rPr lang="en-US" sz="1200" dirty="0" smtClean="0">
                <a:latin typeface="Calibri" pitchFamily="34" charset="0"/>
                <a:cs typeface="Calibri" pitchFamily="34" charset="0"/>
              </a:rPr>
              <a:t>-</a:t>
            </a:r>
            <a:r>
              <a:rPr lang="sl-SI" sz="1200" dirty="0" smtClean="0">
                <a:latin typeface="Calibri" pitchFamily="34" charset="0"/>
                <a:cs typeface="Calibri" pitchFamily="34" charset="0"/>
              </a:rPr>
              <a:t>m</a:t>
            </a:r>
            <a:r>
              <a:rPr lang="en-US" sz="1200" dirty="0" err="1" smtClean="0">
                <a:latin typeface="Calibri" pitchFamily="34" charset="0"/>
                <a:cs typeface="Calibri" pitchFamily="34" charset="0"/>
              </a:rPr>
              <a:t>odul</a:t>
            </a:r>
            <a:r>
              <a:rPr lang="sl-SI" sz="1200" dirty="0" smtClean="0">
                <a:latin typeface="Calibri" pitchFamily="34" charset="0"/>
                <a:cs typeface="Calibri" pitchFamily="34" charset="0"/>
              </a:rPr>
              <a:t>i</a:t>
            </a:r>
            <a:r>
              <a:rPr lang="en-US" sz="1200" dirty="0">
                <a:latin typeface="Calibri" pitchFamily="34" charset="0"/>
                <a:cs typeface="Calibri" pitchFamily="34" charset="0"/>
              </a:rPr>
              <a:t> </a:t>
            </a:r>
            <a:r>
              <a:rPr lang="en-US" sz="1200" b="1" dirty="0">
                <a:latin typeface="Calibri" pitchFamily="34" charset="0"/>
                <a:cs typeface="Calibri" pitchFamily="34" charset="0"/>
              </a:rPr>
              <a:t>1000W, 150 l</a:t>
            </a:r>
            <a:r>
              <a:rPr lang="en-US" sz="1200" dirty="0">
                <a:latin typeface="Calibri" pitchFamily="34" charset="0"/>
                <a:cs typeface="Calibri" pitchFamily="34" charset="0"/>
              </a:rPr>
              <a:t> </a:t>
            </a:r>
            <a:r>
              <a:rPr lang="sl-SI" sz="1200" dirty="0" smtClean="0">
                <a:latin typeface="Calibri" pitchFamily="34" charset="0"/>
                <a:cs typeface="Calibri" pitchFamily="34" charset="0"/>
              </a:rPr>
              <a:t>hranilnik toplote</a:t>
            </a:r>
            <a:r>
              <a:rPr lang="de-DE" sz="1200" dirty="0">
                <a:latin typeface="Calibri" pitchFamily="34" charset="0"/>
                <a:cs typeface="Calibri" pitchFamily="34" charset="0"/>
              </a:rPr>
              <a:t>                             </a:t>
            </a:r>
            <a:br>
              <a:rPr lang="de-DE" sz="1200" dirty="0">
                <a:latin typeface="Calibri" pitchFamily="34" charset="0"/>
                <a:cs typeface="Calibri" pitchFamily="34" charset="0"/>
              </a:rPr>
            </a:br>
            <a:r>
              <a:rPr lang="de-DE" sz="1200" dirty="0">
                <a:latin typeface="Calibri" pitchFamily="34" charset="0"/>
                <a:cs typeface="Calibri" pitchFamily="34" charset="0"/>
              </a:rPr>
              <a:t/>
            </a:r>
            <a:br>
              <a:rPr lang="de-DE" sz="1200" dirty="0">
                <a:latin typeface="Calibri" pitchFamily="34" charset="0"/>
                <a:cs typeface="Calibri" pitchFamily="34" charset="0"/>
              </a:rPr>
            </a:br>
            <a:r>
              <a:rPr lang="sl-SI" sz="1200" dirty="0" smtClean="0">
                <a:latin typeface="Calibri" pitchFamily="34" charset="0"/>
                <a:cs typeface="Calibri" pitchFamily="34" charset="0"/>
              </a:rPr>
              <a:t>Prihranek stroška ob pomožnem ogrevanju</a:t>
            </a:r>
            <a:r>
              <a:rPr lang="en-US" sz="1200" dirty="0" smtClean="0">
                <a:latin typeface="Calibri" pitchFamily="34" charset="0"/>
                <a:cs typeface="Calibri" pitchFamily="34" charset="0"/>
              </a:rPr>
              <a:t>:</a:t>
            </a:r>
            <a:r>
              <a:rPr lang="en-US" sz="1200" dirty="0">
                <a:latin typeface="Calibri" pitchFamily="34" charset="0"/>
                <a:cs typeface="Calibri" pitchFamily="34" charset="0"/>
              </a:rPr>
              <a:t> </a:t>
            </a:r>
            <a:r>
              <a:rPr lang="en-US" sz="1200" b="1" dirty="0">
                <a:latin typeface="Calibri" pitchFamily="34" charset="0"/>
                <a:cs typeface="Calibri" pitchFamily="34" charset="0"/>
              </a:rPr>
              <a:t>230 to 287 €/a</a:t>
            </a:r>
            <a:r>
              <a:rPr lang="en-US" sz="1200" dirty="0">
                <a:latin typeface="Calibri" pitchFamily="34" charset="0"/>
                <a:cs typeface="Calibri" pitchFamily="34" charset="0"/>
              </a:rPr>
              <a:t>                                                          </a:t>
            </a:r>
          </a:p>
          <a:p>
            <a:r>
              <a:rPr lang="sl-SI" sz="1200" dirty="0" smtClean="0">
                <a:latin typeface="Calibri" pitchFamily="34" charset="0"/>
                <a:cs typeface="Calibri" pitchFamily="34" charset="0"/>
              </a:rPr>
              <a:t>Prhranek stroška brez pomožnega ogrevanja</a:t>
            </a:r>
            <a:r>
              <a:rPr lang="de-DE" sz="1200" dirty="0" smtClean="0">
                <a:latin typeface="Calibri" pitchFamily="34" charset="0"/>
                <a:cs typeface="Calibri" pitchFamily="34" charset="0"/>
              </a:rPr>
              <a:t>: </a:t>
            </a:r>
            <a:r>
              <a:rPr lang="de-DE" sz="1200" dirty="0">
                <a:latin typeface="Calibri" pitchFamily="34" charset="0"/>
                <a:cs typeface="Calibri" pitchFamily="34" charset="0"/>
              </a:rPr>
              <a:t> </a:t>
            </a:r>
            <a:r>
              <a:rPr lang="de-DE" sz="1200" b="1" dirty="0">
                <a:latin typeface="Calibri" pitchFamily="34" charset="0"/>
                <a:cs typeface="Calibri" pitchFamily="34" charset="0"/>
              </a:rPr>
              <a:t>275 to 345 €/a</a:t>
            </a:r>
            <a:r>
              <a:rPr lang="de-DE" sz="1200" dirty="0">
                <a:latin typeface="Calibri" pitchFamily="34" charset="0"/>
                <a:cs typeface="Calibri" pitchFamily="34" charset="0"/>
              </a:rPr>
              <a:t> </a:t>
            </a:r>
            <a:r>
              <a:rPr lang="de-DE" sz="1100" dirty="0">
                <a:cs typeface="Calibri" pitchFamily="34" charset="0"/>
              </a:rPr>
              <a:t> </a:t>
            </a:r>
            <a:r>
              <a:rPr lang="de-DE" sz="1100" dirty="0">
                <a:latin typeface="Calibri" pitchFamily="34" charset="0"/>
                <a:cs typeface="Calibri" pitchFamily="34" charset="0"/>
              </a:rPr>
              <a:t/>
            </a:r>
            <a:br>
              <a:rPr lang="de-DE" sz="1100" dirty="0">
                <a:latin typeface="Calibri" pitchFamily="34" charset="0"/>
                <a:cs typeface="Calibri" pitchFamily="34" charset="0"/>
              </a:rPr>
            </a:br>
            <a:r>
              <a:rPr lang="de-DE" sz="1100" dirty="0">
                <a:latin typeface="Calibri" pitchFamily="34" charset="0"/>
                <a:cs typeface="Calibri" pitchFamily="34" charset="0"/>
              </a:rPr>
              <a:t/>
            </a:r>
            <a:br>
              <a:rPr lang="de-DE" sz="1100" dirty="0">
                <a:latin typeface="Calibri" pitchFamily="34" charset="0"/>
                <a:cs typeface="Calibri" pitchFamily="34" charset="0"/>
              </a:rPr>
            </a:br>
            <a:r>
              <a:rPr lang="de-DE" sz="1100" dirty="0">
                <a:cs typeface="Calibri" pitchFamily="34" charset="0"/>
              </a:rPr>
              <a:t>                                                 </a:t>
            </a:r>
            <a:r>
              <a:rPr lang="de-DE" sz="1100" dirty="0">
                <a:latin typeface="Calibri" pitchFamily="34" charset="0"/>
                <a:cs typeface="Calibri" pitchFamily="34" charset="0"/>
              </a:rPr>
              <a:t/>
            </a:r>
            <a:br>
              <a:rPr lang="de-DE" sz="1100" dirty="0">
                <a:latin typeface="Calibri" pitchFamily="34" charset="0"/>
                <a:cs typeface="Calibri" pitchFamily="34" charset="0"/>
              </a:rPr>
            </a:br>
            <a:r>
              <a:rPr lang="de-DE" sz="1100" dirty="0">
                <a:latin typeface="Calibri" pitchFamily="34" charset="0"/>
                <a:cs typeface="Calibri" pitchFamily="34" charset="0"/>
              </a:rPr>
              <a:t/>
            </a:r>
            <a:br>
              <a:rPr lang="de-DE" sz="1100" dirty="0">
                <a:latin typeface="Calibri" pitchFamily="34" charset="0"/>
                <a:cs typeface="Calibri" pitchFamily="34" charset="0"/>
              </a:rPr>
            </a:br>
            <a:endParaRPr lang="de-DE" dirty="0"/>
          </a:p>
        </p:txBody>
      </p:sp>
      <p:graphicFrame>
        <p:nvGraphicFramePr>
          <p:cNvPr id="2" name="Diagramm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25517877"/>
              </p:ext>
            </p:extLst>
          </p:nvPr>
        </p:nvGraphicFramePr>
        <p:xfrm>
          <a:off x="503238" y="2647950"/>
          <a:ext cx="8016875" cy="2663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7" name="Picture 10" descr="http://upload.wikimedia.org/wikipedia/commons/thumb/b/ba/Flag_of_Germany.svg/800px-Flag_of_Germany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2466" y="1375544"/>
            <a:ext cx="600067" cy="3600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6151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17" t="24716" r="29552" b="15157"/>
          <a:stretch>
            <a:fillRect/>
          </a:stretch>
        </p:blipFill>
        <p:spPr bwMode="auto">
          <a:xfrm>
            <a:off x="6624638" y="1301750"/>
            <a:ext cx="968375" cy="134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2" name="Flussdiagramm: Zusammenführung 8"/>
          <p:cNvSpPr>
            <a:spLocks noChangeArrowheads="1"/>
          </p:cNvSpPr>
          <p:nvPr/>
        </p:nvSpPr>
        <p:spPr bwMode="auto">
          <a:xfrm>
            <a:off x="7059613" y="2047875"/>
            <a:ext cx="165100" cy="144463"/>
          </a:xfrm>
          <a:prstGeom prst="flowChartSummingJunction">
            <a:avLst/>
          </a:prstGeom>
          <a:solidFill>
            <a:srgbClr val="C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0" name="Rechteck 9"/>
          <p:cNvSpPr/>
          <p:nvPr/>
        </p:nvSpPr>
        <p:spPr>
          <a:xfrm>
            <a:off x="452438" y="5530850"/>
            <a:ext cx="8067675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800" dirty="0">
                <a:latin typeface="+mj-lt"/>
                <a:cs typeface="Calibri" pitchFamily="34" charset="0"/>
              </a:rPr>
              <a:t>*</a:t>
            </a:r>
            <a:r>
              <a:rPr lang="en-US" sz="800" dirty="0">
                <a:latin typeface="Arial" charset="0"/>
              </a:rPr>
              <a:t> </a:t>
            </a:r>
            <a:r>
              <a:rPr lang="sl-SI" sz="800" dirty="0" smtClean="0">
                <a:latin typeface="Arial" charset="0"/>
              </a:rPr>
              <a:t>Skupna potreba po energiji brez pomožnega ogrevanja</a:t>
            </a:r>
            <a:r>
              <a:rPr lang="en-US" sz="800" dirty="0" smtClean="0">
                <a:latin typeface="+mj-lt"/>
                <a:cs typeface="Calibri" pitchFamily="34" charset="0"/>
              </a:rPr>
              <a:t>: </a:t>
            </a:r>
            <a:r>
              <a:rPr lang="sl-SI" sz="800" dirty="0" smtClean="0">
                <a:latin typeface="+mj-lt"/>
                <a:cs typeface="Calibri" pitchFamily="34" charset="0"/>
              </a:rPr>
              <a:t>@</a:t>
            </a:r>
            <a:r>
              <a:rPr lang="en-US" sz="800" dirty="0" smtClean="0">
                <a:latin typeface="+mj-lt"/>
                <a:cs typeface="Calibri" pitchFamily="34" charset="0"/>
              </a:rPr>
              <a:t> </a:t>
            </a:r>
            <a:r>
              <a:rPr lang="en-US" sz="800" dirty="0">
                <a:latin typeface="+mj-lt"/>
                <a:cs typeface="Calibri" pitchFamily="34" charset="0"/>
              </a:rPr>
              <a:t>80 </a:t>
            </a:r>
            <a:r>
              <a:rPr lang="en-US" sz="800" dirty="0" smtClean="0">
                <a:latin typeface="+mj-lt"/>
                <a:cs typeface="Calibri" pitchFamily="34" charset="0"/>
              </a:rPr>
              <a:t>l/d: </a:t>
            </a:r>
            <a:r>
              <a:rPr lang="en-US" sz="800" dirty="0">
                <a:latin typeface="+mj-lt"/>
                <a:cs typeface="Calibri" pitchFamily="34" charset="0"/>
              </a:rPr>
              <a:t>1527 </a:t>
            </a:r>
            <a:r>
              <a:rPr lang="en-US" sz="800" dirty="0" smtClean="0">
                <a:latin typeface="+mj-lt"/>
                <a:cs typeface="Calibri" pitchFamily="34" charset="0"/>
              </a:rPr>
              <a:t>kWh/</a:t>
            </a:r>
            <a:r>
              <a:rPr lang="sl-SI" sz="800" dirty="0" smtClean="0">
                <a:latin typeface="+mj-lt"/>
                <a:cs typeface="Calibri" pitchFamily="34" charset="0"/>
              </a:rPr>
              <a:t>leto</a:t>
            </a:r>
            <a:r>
              <a:rPr lang="en-US" sz="800" dirty="0" smtClean="0">
                <a:latin typeface="+mj-lt"/>
                <a:cs typeface="Calibri" pitchFamily="34" charset="0"/>
              </a:rPr>
              <a:t>, </a:t>
            </a:r>
            <a:r>
              <a:rPr lang="sl-SI" sz="800" dirty="0" smtClean="0">
                <a:latin typeface="+mj-lt"/>
                <a:cs typeface="Calibri" pitchFamily="34" charset="0"/>
              </a:rPr>
              <a:t>@</a:t>
            </a:r>
            <a:r>
              <a:rPr lang="en-US" sz="800" dirty="0" smtClean="0">
                <a:latin typeface="+mj-lt"/>
                <a:cs typeface="Calibri" pitchFamily="34" charset="0"/>
              </a:rPr>
              <a:t> </a:t>
            </a:r>
            <a:r>
              <a:rPr lang="en-US" sz="800" dirty="0">
                <a:latin typeface="+mj-lt"/>
                <a:cs typeface="Calibri" pitchFamily="34" charset="0"/>
              </a:rPr>
              <a:t>110l/d: 2081 </a:t>
            </a:r>
            <a:r>
              <a:rPr lang="en-US" sz="800" dirty="0" smtClean="0">
                <a:latin typeface="+mj-lt"/>
                <a:cs typeface="Calibri" pitchFamily="34" charset="0"/>
              </a:rPr>
              <a:t>kWh/</a:t>
            </a:r>
            <a:r>
              <a:rPr lang="sl-SI" sz="800" dirty="0" smtClean="0">
                <a:latin typeface="+mj-lt"/>
                <a:cs typeface="Calibri" pitchFamily="34" charset="0"/>
              </a:rPr>
              <a:t>leto</a:t>
            </a:r>
            <a:r>
              <a:rPr lang="en-US" sz="800" dirty="0" smtClean="0">
                <a:latin typeface="+mj-lt"/>
                <a:cs typeface="Calibri" pitchFamily="34" charset="0"/>
              </a:rPr>
              <a:t>, </a:t>
            </a:r>
            <a:r>
              <a:rPr lang="sl-SI" sz="800" dirty="0" smtClean="0">
                <a:latin typeface="+mj-lt"/>
                <a:cs typeface="Calibri" pitchFamily="34" charset="0"/>
              </a:rPr>
              <a:t>@</a:t>
            </a:r>
            <a:r>
              <a:rPr lang="en-US" sz="800" dirty="0" smtClean="0">
                <a:latin typeface="+mj-lt"/>
                <a:cs typeface="Calibri" pitchFamily="34" charset="0"/>
              </a:rPr>
              <a:t> </a:t>
            </a:r>
            <a:r>
              <a:rPr lang="en-US" sz="800" dirty="0">
                <a:latin typeface="+mj-lt"/>
                <a:cs typeface="Calibri" pitchFamily="34" charset="0"/>
              </a:rPr>
              <a:t>140 l/d: 2601 </a:t>
            </a:r>
            <a:r>
              <a:rPr lang="en-US" sz="800" dirty="0" smtClean="0">
                <a:latin typeface="+mj-lt"/>
                <a:cs typeface="Calibri" pitchFamily="34" charset="0"/>
              </a:rPr>
              <a:t>kWh/</a:t>
            </a:r>
            <a:r>
              <a:rPr lang="sl-SI" sz="800" dirty="0" smtClean="0">
                <a:latin typeface="+mj-lt"/>
                <a:cs typeface="Calibri" pitchFamily="34" charset="0"/>
              </a:rPr>
              <a:t>leto</a:t>
            </a:r>
            <a:r>
              <a:rPr lang="en-US" sz="800" dirty="0">
                <a:latin typeface="+mj-lt"/>
                <a:cs typeface="Calibri" pitchFamily="34" charset="0"/>
              </a:rPr>
              <a:t>  </a:t>
            </a:r>
            <a:r>
              <a:rPr lang="sl-SI" sz="800" dirty="0" smtClean="0">
                <a:latin typeface="+mj-lt"/>
                <a:cs typeface="Calibri" pitchFamily="34" charset="0"/>
              </a:rPr>
              <a:t>Učinkovitost sistem skladno</a:t>
            </a:r>
            <a:r>
              <a:rPr lang="en-US" sz="800" dirty="0" smtClean="0">
                <a:latin typeface="+mj-lt"/>
                <a:cs typeface="Calibri" pitchFamily="34" charset="0"/>
              </a:rPr>
              <a:t> </a:t>
            </a:r>
            <a:r>
              <a:rPr lang="en-US" sz="800" dirty="0">
                <a:latin typeface="+mj-lt"/>
                <a:cs typeface="Calibri" pitchFamily="34" charset="0"/>
              </a:rPr>
              <a:t>EN 12977: eta=0,75 </a:t>
            </a:r>
            <a:endParaRPr lang="en-US" sz="800" dirty="0">
              <a:latin typeface="+mj-lt"/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431800" y="5738813"/>
            <a:ext cx="84264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800" dirty="0">
                <a:latin typeface="+mn-lt"/>
                <a:cs typeface="Calibri" pitchFamily="34" charset="0"/>
              </a:rPr>
              <a:t>* </a:t>
            </a:r>
            <a:r>
              <a:rPr lang="sl-SI" sz="800" dirty="0" smtClean="0">
                <a:latin typeface="Arial" charset="0"/>
              </a:rPr>
              <a:t>Skupna potreba po energiji ob pomožnem ogrevanju</a:t>
            </a:r>
            <a:r>
              <a:rPr lang="en-US" sz="800" dirty="0" smtClean="0">
                <a:latin typeface="Arial" charset="0"/>
              </a:rPr>
              <a:t>: </a:t>
            </a:r>
            <a:r>
              <a:rPr lang="en-US" sz="800" dirty="0" smtClean="0">
                <a:latin typeface="+mn-lt"/>
                <a:cs typeface="Calibri" pitchFamily="34" charset="0"/>
              </a:rPr>
              <a:t> </a:t>
            </a:r>
            <a:r>
              <a:rPr lang="sl-SI" sz="800" dirty="0" smtClean="0">
                <a:latin typeface="+mn-lt"/>
                <a:cs typeface="Calibri" pitchFamily="34" charset="0"/>
              </a:rPr>
              <a:t>@</a:t>
            </a:r>
            <a:r>
              <a:rPr lang="en-US" sz="800" dirty="0" smtClean="0">
                <a:latin typeface="+mn-lt"/>
                <a:cs typeface="Calibri" pitchFamily="34" charset="0"/>
              </a:rPr>
              <a:t> </a:t>
            </a:r>
            <a:r>
              <a:rPr lang="en-US" sz="800" dirty="0">
                <a:latin typeface="+mn-lt"/>
                <a:cs typeface="Calibri" pitchFamily="34" charset="0"/>
              </a:rPr>
              <a:t>80 l/d: 1571 </a:t>
            </a:r>
            <a:r>
              <a:rPr lang="en-US" sz="800" dirty="0" smtClean="0">
                <a:latin typeface="+mn-lt"/>
                <a:cs typeface="Calibri" pitchFamily="34" charset="0"/>
              </a:rPr>
              <a:t>kWh/</a:t>
            </a:r>
            <a:r>
              <a:rPr lang="sl-SI" sz="800" dirty="0" smtClean="0">
                <a:latin typeface="+mn-lt"/>
                <a:cs typeface="Calibri" pitchFamily="34" charset="0"/>
              </a:rPr>
              <a:t>leto</a:t>
            </a:r>
            <a:r>
              <a:rPr lang="en-US" sz="800" dirty="0" smtClean="0">
                <a:latin typeface="+mn-lt"/>
                <a:cs typeface="Calibri" pitchFamily="34" charset="0"/>
              </a:rPr>
              <a:t>, </a:t>
            </a:r>
            <a:r>
              <a:rPr lang="en-US" sz="800" dirty="0">
                <a:latin typeface="+mn-lt"/>
                <a:cs typeface="Calibri" pitchFamily="34" charset="0"/>
              </a:rPr>
              <a:t>at 110l/d: 2160 </a:t>
            </a:r>
            <a:r>
              <a:rPr lang="en-US" sz="800" dirty="0" smtClean="0">
                <a:latin typeface="+mn-lt"/>
                <a:cs typeface="Calibri" pitchFamily="34" charset="0"/>
              </a:rPr>
              <a:t>kWh/</a:t>
            </a:r>
            <a:r>
              <a:rPr lang="sl-SI" sz="800" dirty="0" smtClean="0">
                <a:latin typeface="+mn-lt"/>
                <a:cs typeface="Calibri" pitchFamily="34" charset="0"/>
              </a:rPr>
              <a:t>leto</a:t>
            </a:r>
            <a:r>
              <a:rPr lang="en-US" sz="800" dirty="0" smtClean="0">
                <a:latin typeface="+mn-lt"/>
                <a:cs typeface="Calibri" pitchFamily="34" charset="0"/>
              </a:rPr>
              <a:t>, </a:t>
            </a:r>
            <a:r>
              <a:rPr lang="en-US" sz="800" dirty="0">
                <a:latin typeface="+mn-lt"/>
                <a:cs typeface="Calibri" pitchFamily="34" charset="0"/>
              </a:rPr>
              <a:t>at 140 l/d: 2749 </a:t>
            </a:r>
            <a:r>
              <a:rPr lang="en-US" sz="800" dirty="0" smtClean="0">
                <a:latin typeface="+mn-lt"/>
                <a:cs typeface="Calibri" pitchFamily="34" charset="0"/>
              </a:rPr>
              <a:t>kWh/</a:t>
            </a:r>
            <a:r>
              <a:rPr lang="sl-SI" sz="800" dirty="0" smtClean="0">
                <a:latin typeface="+mn-lt"/>
                <a:cs typeface="Calibri" pitchFamily="34" charset="0"/>
              </a:rPr>
              <a:t>leto</a:t>
            </a:r>
            <a:r>
              <a:rPr lang="en-US" sz="800" dirty="0" smtClean="0">
                <a:latin typeface="+mn-lt"/>
                <a:cs typeface="Calibri" pitchFamily="34" charset="0"/>
              </a:rPr>
              <a:t> </a:t>
            </a:r>
            <a:r>
              <a:rPr lang="sl-SI" sz="800" dirty="0" smtClean="0">
                <a:latin typeface="+mn-lt"/>
                <a:cs typeface="Calibri" pitchFamily="34" charset="0"/>
              </a:rPr>
              <a:t>Učinkovitost sistema skladno </a:t>
            </a:r>
            <a:r>
              <a:rPr lang="en-US" sz="800" dirty="0" smtClean="0">
                <a:latin typeface="+mn-lt"/>
                <a:cs typeface="Calibri" pitchFamily="34" charset="0"/>
              </a:rPr>
              <a:t>EN </a:t>
            </a:r>
            <a:r>
              <a:rPr lang="en-US" sz="800" dirty="0">
                <a:latin typeface="+mn-lt"/>
                <a:cs typeface="Calibri" pitchFamily="34" charset="0"/>
              </a:rPr>
              <a:t>12977: eta=0,75</a:t>
            </a:r>
            <a:endParaRPr lang="en-US" sz="800" dirty="0">
              <a:latin typeface="+mn-lt"/>
            </a:endParaRPr>
          </a:p>
        </p:txBody>
      </p:sp>
      <p:sp>
        <p:nvSpPr>
          <p:cNvPr id="6155" name="Textfeld 4"/>
          <p:cNvSpPr txBox="1">
            <a:spLocks noChangeArrowheads="1"/>
          </p:cNvSpPr>
          <p:nvPr/>
        </p:nvSpPr>
        <p:spPr bwMode="auto">
          <a:xfrm>
            <a:off x="828675" y="2540000"/>
            <a:ext cx="719138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de-DE" sz="800">
                <a:latin typeface="Calibri" pitchFamily="34" charset="0"/>
                <a:cs typeface="Calibri" pitchFamily="34" charset="0"/>
              </a:rPr>
              <a:t>kWh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el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smtClean="0"/>
          </a:p>
        </p:txBody>
      </p:sp>
      <p:sp>
        <p:nvSpPr>
          <p:cNvPr id="7171" name="Rectangle 9"/>
          <p:cNvSpPr>
            <a:spLocks noChangeArrowheads="1"/>
          </p:cNvSpPr>
          <p:nvPr/>
        </p:nvSpPr>
        <p:spPr bwMode="auto">
          <a:xfrm>
            <a:off x="287338" y="450850"/>
            <a:ext cx="7777162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866775" eaLnBrk="1" hangingPunct="1"/>
            <a:r>
              <a:rPr lang="de-DE" sz="2400" b="1" dirty="0" smtClean="0">
                <a:solidFill>
                  <a:srgbClr val="414141"/>
                </a:solidFill>
              </a:rPr>
              <a:t>L</a:t>
            </a:r>
            <a:r>
              <a:rPr lang="sl-SI" sz="2400" b="1" dirty="0" smtClean="0">
                <a:solidFill>
                  <a:srgbClr val="414141"/>
                </a:solidFill>
              </a:rPr>
              <a:t>okacija</a:t>
            </a:r>
            <a:r>
              <a:rPr lang="de-DE" sz="2400" b="1" dirty="0" smtClean="0">
                <a:solidFill>
                  <a:srgbClr val="414141"/>
                </a:solidFill>
              </a:rPr>
              <a:t>: </a:t>
            </a:r>
            <a:r>
              <a:rPr lang="de-DE" sz="2400" b="1" dirty="0">
                <a:solidFill>
                  <a:srgbClr val="414141"/>
                </a:solidFill>
              </a:rPr>
              <a:t>Würzburg, </a:t>
            </a:r>
            <a:r>
              <a:rPr lang="sl-SI" sz="2400" b="1" dirty="0" smtClean="0">
                <a:solidFill>
                  <a:srgbClr val="414141"/>
                </a:solidFill>
              </a:rPr>
              <a:t>Nemčija</a:t>
            </a:r>
            <a:endParaRPr lang="de-DE" sz="2400" b="1" dirty="0">
              <a:solidFill>
                <a:srgbClr val="414141"/>
              </a:solidFill>
            </a:endParaRPr>
          </a:p>
        </p:txBody>
      </p:sp>
      <p:sp>
        <p:nvSpPr>
          <p:cNvPr id="7172" name="Rectangle 8"/>
          <p:cNvSpPr>
            <a:spLocks noChangeArrowheads="1"/>
          </p:cNvSpPr>
          <p:nvPr/>
        </p:nvSpPr>
        <p:spPr bwMode="auto">
          <a:xfrm>
            <a:off x="431800" y="1514292"/>
            <a:ext cx="6875408" cy="16466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sl-SI" sz="1200" b="1" dirty="0" smtClean="0">
                <a:latin typeface="Calibri" pitchFamily="34" charset="0"/>
                <a:cs typeface="Calibri" pitchFamily="34" charset="0"/>
              </a:rPr>
              <a:t>Prihranki energije sistema </a:t>
            </a:r>
            <a:r>
              <a:rPr lang="en-US" sz="1200" b="1" dirty="0" smtClean="0">
                <a:latin typeface="Calibri" pitchFamily="34" charset="0"/>
                <a:cs typeface="Calibri" pitchFamily="34" charset="0"/>
              </a:rPr>
              <a:t>SELACAL </a:t>
            </a:r>
            <a:r>
              <a:rPr lang="en-US" sz="1200" dirty="0">
                <a:latin typeface="Calibri" pitchFamily="34" charset="0"/>
                <a:cs typeface="Calibri" pitchFamily="34" charset="0"/>
              </a:rPr>
              <a:t> (</a:t>
            </a:r>
            <a:r>
              <a:rPr lang="en-US" sz="1200" dirty="0" smtClean="0">
                <a:latin typeface="Calibri" pitchFamily="34" charset="0"/>
                <a:cs typeface="Calibri" pitchFamily="34" charset="0"/>
              </a:rPr>
              <a:t>kWh/</a:t>
            </a:r>
            <a:r>
              <a:rPr lang="sl-SI" sz="1200" dirty="0" smtClean="0">
                <a:latin typeface="Calibri" pitchFamily="34" charset="0"/>
                <a:cs typeface="Calibri" pitchFamily="34" charset="0"/>
              </a:rPr>
              <a:t>leto</a:t>
            </a:r>
            <a:r>
              <a:rPr lang="en-US" sz="1200" dirty="0" smtClean="0">
                <a:latin typeface="Calibri" pitchFamily="34" charset="0"/>
                <a:cs typeface="Calibri" pitchFamily="34" charset="0"/>
              </a:rPr>
              <a:t>)</a:t>
            </a:r>
            <a:r>
              <a:rPr lang="en-US" sz="1200" dirty="0">
                <a:latin typeface="Calibri" pitchFamily="34" charset="0"/>
                <a:cs typeface="Calibri" pitchFamily="34" charset="0"/>
              </a:rPr>
              <a:t/>
            </a:r>
            <a:br>
              <a:rPr lang="en-US" sz="1200" dirty="0">
                <a:latin typeface="Calibri" pitchFamily="34" charset="0"/>
                <a:cs typeface="Calibri" pitchFamily="34" charset="0"/>
              </a:rPr>
            </a:br>
            <a:r>
              <a:rPr lang="sl-SI" sz="1200" dirty="0" smtClean="0">
                <a:latin typeface="Calibri" pitchFamily="34" charset="0"/>
                <a:cs typeface="Calibri" pitchFamily="34" charset="0"/>
              </a:rPr>
              <a:t>Lokacija</a:t>
            </a:r>
            <a:r>
              <a:rPr lang="en-US" sz="1200" dirty="0" smtClean="0">
                <a:latin typeface="Calibri" pitchFamily="34" charset="0"/>
                <a:cs typeface="Calibri" pitchFamily="34" charset="0"/>
              </a:rPr>
              <a:t>:</a:t>
            </a:r>
            <a:r>
              <a:rPr lang="en-US" sz="1200" dirty="0">
                <a:latin typeface="Calibri" pitchFamily="34" charset="0"/>
                <a:cs typeface="Calibri" pitchFamily="34" charset="0"/>
              </a:rPr>
              <a:t> </a:t>
            </a:r>
            <a:r>
              <a:rPr lang="en-US" sz="1200" b="1" dirty="0" err="1">
                <a:latin typeface="Calibri" pitchFamily="34" charset="0"/>
                <a:cs typeface="Calibri" pitchFamily="34" charset="0"/>
              </a:rPr>
              <a:t>Würzburg</a:t>
            </a:r>
            <a:r>
              <a:rPr lang="en-US" sz="1200" dirty="0">
                <a:latin typeface="Calibri" pitchFamily="34" charset="0"/>
                <a:cs typeface="Calibri" pitchFamily="34" charset="0"/>
              </a:rPr>
              <a:t> </a:t>
            </a:r>
            <a:r>
              <a:rPr lang="sl-SI" sz="1200" b="1" dirty="0" smtClean="0">
                <a:latin typeface="Calibri" pitchFamily="34" charset="0"/>
                <a:cs typeface="Calibri" pitchFamily="34" charset="0"/>
              </a:rPr>
              <a:t>z in brez pomožnega grelca</a:t>
            </a:r>
            <a:r>
              <a:rPr lang="en-US" sz="1200" dirty="0">
                <a:latin typeface="Calibri" pitchFamily="34" charset="0"/>
                <a:cs typeface="Calibri" pitchFamily="34" charset="0"/>
              </a:rPr>
              <a:t>                        </a:t>
            </a:r>
            <a:br>
              <a:rPr lang="en-US" sz="1200" dirty="0">
                <a:latin typeface="Calibri" pitchFamily="34" charset="0"/>
                <a:cs typeface="Calibri" pitchFamily="34" charset="0"/>
              </a:rPr>
            </a:br>
            <a:r>
              <a:rPr lang="sl-SI" sz="1200" dirty="0" smtClean="0">
                <a:latin typeface="Calibri" pitchFamily="34" charset="0"/>
                <a:cs typeface="Calibri" pitchFamily="34" charset="0"/>
              </a:rPr>
              <a:t>Primerjava</a:t>
            </a:r>
            <a:r>
              <a:rPr lang="en-US" sz="1200" dirty="0" smtClean="0">
                <a:latin typeface="Calibri" pitchFamily="34" charset="0"/>
                <a:cs typeface="Calibri" pitchFamily="34" charset="0"/>
              </a:rPr>
              <a:t>: </a:t>
            </a:r>
            <a:r>
              <a:rPr lang="en-US" sz="1200" dirty="0">
                <a:latin typeface="Calibri" pitchFamily="34" charset="0"/>
                <a:cs typeface="Calibri" pitchFamily="34" charset="0"/>
              </a:rPr>
              <a:t>4 </a:t>
            </a:r>
            <a:r>
              <a:rPr lang="sl-SI" sz="1200" dirty="0" smtClean="0">
                <a:latin typeface="Calibri" pitchFamily="34" charset="0"/>
                <a:cs typeface="Calibri" pitchFamily="34" charset="0"/>
              </a:rPr>
              <a:t>FN</a:t>
            </a:r>
            <a:r>
              <a:rPr lang="en-US" sz="1200" dirty="0" smtClean="0">
                <a:latin typeface="Calibri" pitchFamily="34" charset="0"/>
                <a:cs typeface="Calibri" pitchFamily="34" charset="0"/>
              </a:rPr>
              <a:t>-</a:t>
            </a:r>
            <a:r>
              <a:rPr lang="en-US" sz="1200" dirty="0" err="1" smtClean="0">
                <a:latin typeface="Calibri" pitchFamily="34" charset="0"/>
                <a:cs typeface="Calibri" pitchFamily="34" charset="0"/>
              </a:rPr>
              <a:t>modul</a:t>
            </a:r>
            <a:r>
              <a:rPr lang="sl-SI" sz="1200" dirty="0" smtClean="0">
                <a:latin typeface="Calibri" pitchFamily="34" charset="0"/>
                <a:cs typeface="Calibri" pitchFamily="34" charset="0"/>
              </a:rPr>
              <a:t>i</a:t>
            </a:r>
            <a:r>
              <a:rPr lang="en-US" sz="1200" dirty="0">
                <a:latin typeface="Calibri" pitchFamily="34" charset="0"/>
                <a:cs typeface="Calibri" pitchFamily="34" charset="0"/>
              </a:rPr>
              <a:t> </a:t>
            </a:r>
            <a:r>
              <a:rPr lang="en-US" sz="1200" b="1" dirty="0">
                <a:latin typeface="Calibri" pitchFamily="34" charset="0"/>
                <a:cs typeface="Calibri" pitchFamily="34" charset="0"/>
              </a:rPr>
              <a:t>1000W, 150 l</a:t>
            </a:r>
            <a:r>
              <a:rPr lang="en-US" sz="1200" dirty="0">
                <a:latin typeface="Calibri" pitchFamily="34" charset="0"/>
                <a:cs typeface="Calibri" pitchFamily="34" charset="0"/>
              </a:rPr>
              <a:t> </a:t>
            </a:r>
            <a:r>
              <a:rPr lang="sl-SI" sz="1200" dirty="0" smtClean="0">
                <a:latin typeface="Calibri" pitchFamily="34" charset="0"/>
                <a:cs typeface="Calibri" pitchFamily="34" charset="0"/>
              </a:rPr>
              <a:t>hranilnik toplote</a:t>
            </a:r>
            <a:r>
              <a:rPr lang="en-US" sz="1200" dirty="0">
                <a:latin typeface="Calibri" pitchFamily="34" charset="0"/>
                <a:cs typeface="Calibri" pitchFamily="34" charset="0"/>
              </a:rPr>
              <a:t> </a:t>
            </a:r>
            <a:r>
              <a:rPr lang="sl-SI" sz="1200" dirty="0" smtClean="0">
                <a:latin typeface="Calibri" pitchFamily="34" charset="0"/>
                <a:cs typeface="Calibri" pitchFamily="34" charset="0"/>
              </a:rPr>
              <a:t>in</a:t>
            </a:r>
            <a:r>
              <a:rPr lang="en-US" sz="1200" dirty="0" smtClean="0">
                <a:latin typeface="Calibri" pitchFamily="34" charset="0"/>
                <a:cs typeface="Calibri" pitchFamily="34" charset="0"/>
              </a:rPr>
              <a:t>  </a:t>
            </a:r>
            <a:r>
              <a:rPr lang="en-US" sz="1200" dirty="0">
                <a:latin typeface="Calibri" pitchFamily="34" charset="0"/>
                <a:cs typeface="Calibri" pitchFamily="34" charset="0"/>
              </a:rPr>
              <a:t>3 </a:t>
            </a:r>
            <a:r>
              <a:rPr lang="sl-SI" sz="1200" dirty="0" smtClean="0">
                <a:latin typeface="Calibri" pitchFamily="34" charset="0"/>
                <a:cs typeface="Calibri" pitchFamily="34" charset="0"/>
              </a:rPr>
              <a:t>FN moduli</a:t>
            </a:r>
            <a:r>
              <a:rPr lang="en-US" sz="1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1200" b="1" dirty="0">
                <a:latin typeface="Calibri" pitchFamily="34" charset="0"/>
                <a:cs typeface="Calibri" pitchFamily="34" charset="0"/>
              </a:rPr>
              <a:t>750W, 120 l</a:t>
            </a:r>
            <a:r>
              <a:rPr lang="en-US" sz="1200" dirty="0">
                <a:latin typeface="Calibri" pitchFamily="34" charset="0"/>
                <a:cs typeface="Calibri" pitchFamily="34" charset="0"/>
              </a:rPr>
              <a:t> </a:t>
            </a:r>
            <a:r>
              <a:rPr lang="sl-SI" sz="1200" dirty="0" smtClean="0">
                <a:latin typeface="Calibri" pitchFamily="34" charset="0"/>
                <a:cs typeface="Calibri" pitchFamily="34" charset="0"/>
              </a:rPr>
              <a:t>hranilnik</a:t>
            </a:r>
            <a:r>
              <a:rPr lang="en-US" sz="1200" dirty="0">
                <a:latin typeface="Calibri" pitchFamily="34" charset="0"/>
                <a:cs typeface="Calibri" pitchFamily="34" charset="0"/>
              </a:rPr>
              <a:t>                          </a:t>
            </a:r>
            <a:br>
              <a:rPr lang="en-US" sz="1200" dirty="0">
                <a:latin typeface="Calibri" pitchFamily="34" charset="0"/>
                <a:cs typeface="Calibri" pitchFamily="34" charset="0"/>
              </a:rPr>
            </a:br>
            <a:r>
              <a:rPr lang="en-US" sz="1200" dirty="0">
                <a:latin typeface="Calibri" pitchFamily="34" charset="0"/>
                <a:cs typeface="Calibri" pitchFamily="34" charset="0"/>
              </a:rPr>
              <a:t> </a:t>
            </a:r>
            <a:r>
              <a:rPr lang="en-US" sz="1100" dirty="0">
                <a:cs typeface="Calibri" pitchFamily="34" charset="0"/>
              </a:rPr>
              <a:t> </a:t>
            </a:r>
            <a:r>
              <a:rPr lang="en-US" sz="1100" dirty="0">
                <a:latin typeface="Calibri" pitchFamily="34" charset="0"/>
                <a:cs typeface="Calibri" pitchFamily="34" charset="0"/>
              </a:rPr>
              <a:t/>
            </a:r>
            <a:br>
              <a:rPr lang="en-US" sz="1100" dirty="0">
                <a:latin typeface="Calibri" pitchFamily="34" charset="0"/>
                <a:cs typeface="Calibri" pitchFamily="34" charset="0"/>
              </a:rPr>
            </a:br>
            <a:r>
              <a:rPr lang="en-US" sz="1100" dirty="0">
                <a:latin typeface="Calibri" pitchFamily="34" charset="0"/>
                <a:cs typeface="Calibri" pitchFamily="34" charset="0"/>
              </a:rPr>
              <a:t/>
            </a:r>
            <a:br>
              <a:rPr lang="en-US" sz="1100" dirty="0">
                <a:latin typeface="Calibri" pitchFamily="34" charset="0"/>
                <a:cs typeface="Calibri" pitchFamily="34" charset="0"/>
              </a:rPr>
            </a:br>
            <a:r>
              <a:rPr lang="en-US" sz="1100" dirty="0">
                <a:cs typeface="Calibri" pitchFamily="34" charset="0"/>
              </a:rPr>
              <a:t>                                                 </a:t>
            </a:r>
            <a:r>
              <a:rPr lang="en-US" sz="1100" dirty="0">
                <a:latin typeface="Calibri" pitchFamily="34" charset="0"/>
                <a:cs typeface="Calibri" pitchFamily="34" charset="0"/>
              </a:rPr>
              <a:t/>
            </a:r>
            <a:br>
              <a:rPr lang="en-US" sz="1100" dirty="0">
                <a:latin typeface="Calibri" pitchFamily="34" charset="0"/>
                <a:cs typeface="Calibri" pitchFamily="34" charset="0"/>
              </a:rPr>
            </a:br>
            <a:r>
              <a:rPr lang="en-US" sz="1100" dirty="0">
                <a:latin typeface="Calibri" pitchFamily="34" charset="0"/>
                <a:cs typeface="Calibri" pitchFamily="34" charset="0"/>
              </a:rPr>
              <a:t/>
            </a:r>
            <a:br>
              <a:rPr lang="en-US" sz="1100" dirty="0">
                <a:latin typeface="Calibri" pitchFamily="34" charset="0"/>
                <a:cs typeface="Calibri" pitchFamily="34" charset="0"/>
              </a:rPr>
            </a:br>
            <a:endParaRPr lang="en-US" dirty="0"/>
          </a:p>
        </p:txBody>
      </p:sp>
      <p:pic>
        <p:nvPicPr>
          <p:cNvPr id="7" name="Picture 10" descr="http://upload.wikimedia.org/wikipedia/commons/thumb/b/ba/Flag_of_Germany.svg/800px-Flag_of_Germany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2466" y="1375544"/>
            <a:ext cx="600067" cy="3600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7174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17" t="24716" r="29552" b="15157"/>
          <a:stretch>
            <a:fillRect/>
          </a:stretch>
        </p:blipFill>
        <p:spPr bwMode="auto">
          <a:xfrm>
            <a:off x="6624638" y="1301750"/>
            <a:ext cx="968375" cy="134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5" name="Flussdiagramm: Zusammenführung 8"/>
          <p:cNvSpPr>
            <a:spLocks noChangeArrowheads="1"/>
          </p:cNvSpPr>
          <p:nvPr/>
        </p:nvSpPr>
        <p:spPr bwMode="auto">
          <a:xfrm>
            <a:off x="7059613" y="2047875"/>
            <a:ext cx="165100" cy="144463"/>
          </a:xfrm>
          <a:prstGeom prst="flowChartSummingJunction">
            <a:avLst/>
          </a:prstGeom>
          <a:solidFill>
            <a:srgbClr val="C0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10" name="Rechteck 9"/>
          <p:cNvSpPr/>
          <p:nvPr/>
        </p:nvSpPr>
        <p:spPr>
          <a:xfrm>
            <a:off x="393700" y="5762625"/>
            <a:ext cx="8067675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sl-SI" sz="800" dirty="0" smtClean="0">
                <a:latin typeface="+mj-lt"/>
                <a:cs typeface="Calibri" pitchFamily="34" charset="0"/>
              </a:rPr>
              <a:t>Skupna potreba po energiji vključno s pomožnim gretjem</a:t>
            </a:r>
            <a:r>
              <a:rPr lang="en-US" sz="800" dirty="0" smtClean="0">
                <a:latin typeface="+mj-lt"/>
                <a:cs typeface="Calibri" pitchFamily="34" charset="0"/>
              </a:rPr>
              <a:t>: </a:t>
            </a:r>
            <a:r>
              <a:rPr lang="sl-SI" sz="800" dirty="0" smtClean="0">
                <a:latin typeface="+mj-lt"/>
                <a:cs typeface="Calibri" pitchFamily="34" charset="0"/>
              </a:rPr>
              <a:t>@</a:t>
            </a:r>
            <a:r>
              <a:rPr lang="en-US" sz="800" dirty="0" smtClean="0">
                <a:latin typeface="+mj-lt"/>
                <a:cs typeface="Calibri" pitchFamily="34" charset="0"/>
              </a:rPr>
              <a:t> </a:t>
            </a:r>
            <a:r>
              <a:rPr lang="en-US" sz="800" dirty="0">
                <a:latin typeface="+mj-lt"/>
                <a:cs typeface="Calibri" pitchFamily="34" charset="0"/>
              </a:rPr>
              <a:t>80 l/d: 1527 </a:t>
            </a:r>
            <a:r>
              <a:rPr lang="en-US" sz="800" dirty="0" smtClean="0">
                <a:latin typeface="+mj-lt"/>
                <a:cs typeface="Calibri" pitchFamily="34" charset="0"/>
              </a:rPr>
              <a:t>kWh/</a:t>
            </a:r>
            <a:r>
              <a:rPr lang="sl-SI" sz="800" dirty="0" smtClean="0">
                <a:latin typeface="+mj-lt"/>
                <a:cs typeface="Calibri" pitchFamily="34" charset="0"/>
              </a:rPr>
              <a:t>l</a:t>
            </a:r>
            <a:r>
              <a:rPr lang="en-US" sz="800" dirty="0" smtClean="0">
                <a:latin typeface="+mj-lt"/>
                <a:cs typeface="Calibri" pitchFamily="34" charset="0"/>
              </a:rPr>
              <a:t>, </a:t>
            </a:r>
            <a:r>
              <a:rPr lang="sl-SI" sz="800" dirty="0" smtClean="0">
                <a:latin typeface="+mj-lt"/>
                <a:cs typeface="Calibri" pitchFamily="34" charset="0"/>
              </a:rPr>
              <a:t>@</a:t>
            </a:r>
            <a:r>
              <a:rPr lang="en-US" sz="800" dirty="0" smtClean="0">
                <a:latin typeface="+mj-lt"/>
                <a:cs typeface="Calibri" pitchFamily="34" charset="0"/>
              </a:rPr>
              <a:t> </a:t>
            </a:r>
            <a:r>
              <a:rPr lang="en-US" sz="800" dirty="0">
                <a:latin typeface="+mj-lt"/>
                <a:cs typeface="Calibri" pitchFamily="34" charset="0"/>
              </a:rPr>
              <a:t>110l/d: 2081 </a:t>
            </a:r>
            <a:r>
              <a:rPr lang="en-US" sz="800" dirty="0" smtClean="0">
                <a:latin typeface="+mj-lt"/>
                <a:cs typeface="Calibri" pitchFamily="34" charset="0"/>
              </a:rPr>
              <a:t>kWh/</a:t>
            </a:r>
            <a:r>
              <a:rPr lang="sl-SI" sz="800" dirty="0" smtClean="0">
                <a:latin typeface="+mj-lt"/>
                <a:cs typeface="Calibri" pitchFamily="34" charset="0"/>
              </a:rPr>
              <a:t>l</a:t>
            </a:r>
            <a:r>
              <a:rPr lang="en-US" sz="800" dirty="0" smtClean="0">
                <a:latin typeface="+mj-lt"/>
                <a:cs typeface="Calibri" pitchFamily="34" charset="0"/>
              </a:rPr>
              <a:t>, </a:t>
            </a:r>
            <a:r>
              <a:rPr lang="sl-SI" sz="800" dirty="0" smtClean="0">
                <a:latin typeface="+mj-lt"/>
                <a:cs typeface="Calibri" pitchFamily="34" charset="0"/>
              </a:rPr>
              <a:t>@</a:t>
            </a:r>
            <a:r>
              <a:rPr lang="en-US" sz="800" dirty="0" smtClean="0">
                <a:latin typeface="+mj-lt"/>
                <a:cs typeface="Calibri" pitchFamily="34" charset="0"/>
              </a:rPr>
              <a:t> </a:t>
            </a:r>
            <a:r>
              <a:rPr lang="en-US" sz="800" dirty="0">
                <a:latin typeface="+mj-lt"/>
                <a:cs typeface="Calibri" pitchFamily="34" charset="0"/>
              </a:rPr>
              <a:t>140 l/d: 2601 </a:t>
            </a:r>
            <a:r>
              <a:rPr lang="en-US" sz="800" dirty="0" smtClean="0">
                <a:latin typeface="+mj-lt"/>
                <a:cs typeface="Calibri" pitchFamily="34" charset="0"/>
              </a:rPr>
              <a:t>kWh/</a:t>
            </a:r>
            <a:r>
              <a:rPr lang="sl-SI" sz="800" dirty="0" smtClean="0">
                <a:latin typeface="+mj-lt"/>
                <a:cs typeface="Calibri" pitchFamily="34" charset="0"/>
              </a:rPr>
              <a:t>l</a:t>
            </a:r>
            <a:r>
              <a:rPr lang="en-US" sz="800" dirty="0">
                <a:latin typeface="+mj-lt"/>
                <a:cs typeface="Calibri" pitchFamily="34" charset="0"/>
              </a:rPr>
              <a:t>  </a:t>
            </a:r>
            <a:r>
              <a:rPr lang="sl-SI" sz="800" dirty="0" smtClean="0">
                <a:latin typeface="+mj-lt"/>
                <a:cs typeface="Calibri" pitchFamily="34" charset="0"/>
              </a:rPr>
              <a:t>izkoristek sistema po</a:t>
            </a:r>
            <a:r>
              <a:rPr lang="en-US" sz="800" dirty="0" smtClean="0">
                <a:latin typeface="+mj-lt"/>
                <a:cs typeface="Calibri" pitchFamily="34" charset="0"/>
              </a:rPr>
              <a:t> </a:t>
            </a:r>
            <a:r>
              <a:rPr lang="en-US" sz="800" dirty="0">
                <a:latin typeface="+mj-lt"/>
                <a:cs typeface="Calibri" pitchFamily="34" charset="0"/>
              </a:rPr>
              <a:t>EN 12977: eta=0,75; </a:t>
            </a:r>
            <a:endParaRPr lang="en-US" sz="800" dirty="0">
              <a:latin typeface="+mj-lt"/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393700" y="5976938"/>
            <a:ext cx="8424863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sl-SI" sz="800" dirty="0" smtClean="0">
                <a:latin typeface="Arial" charset="0"/>
              </a:rPr>
              <a:t>Skupna potreba po energiji vključujoč elektriko in pomožno gretje</a:t>
            </a:r>
            <a:r>
              <a:rPr lang="en-US" sz="800" dirty="0" smtClean="0">
                <a:latin typeface="+mn-lt"/>
                <a:cs typeface="Calibri" pitchFamily="34" charset="0"/>
              </a:rPr>
              <a:t>: </a:t>
            </a:r>
            <a:r>
              <a:rPr lang="sl-SI" sz="800" dirty="0" smtClean="0">
                <a:latin typeface="+mn-lt"/>
                <a:cs typeface="Calibri" pitchFamily="34" charset="0"/>
              </a:rPr>
              <a:t>@</a:t>
            </a:r>
            <a:r>
              <a:rPr lang="en-US" sz="800" dirty="0" smtClean="0">
                <a:latin typeface="+mn-lt"/>
                <a:cs typeface="Calibri" pitchFamily="34" charset="0"/>
              </a:rPr>
              <a:t> </a:t>
            </a:r>
            <a:r>
              <a:rPr lang="en-US" sz="800" dirty="0">
                <a:latin typeface="+mn-lt"/>
                <a:cs typeface="Calibri" pitchFamily="34" charset="0"/>
              </a:rPr>
              <a:t>80 l/d: 1571 </a:t>
            </a:r>
            <a:r>
              <a:rPr lang="en-US" sz="800" dirty="0" smtClean="0">
                <a:latin typeface="+mn-lt"/>
                <a:cs typeface="Calibri" pitchFamily="34" charset="0"/>
              </a:rPr>
              <a:t>kWh/</a:t>
            </a:r>
            <a:r>
              <a:rPr lang="sl-SI" sz="800" dirty="0" smtClean="0">
                <a:latin typeface="+mn-lt"/>
                <a:cs typeface="Calibri" pitchFamily="34" charset="0"/>
              </a:rPr>
              <a:t>l</a:t>
            </a:r>
            <a:r>
              <a:rPr lang="en-US" sz="800" dirty="0" smtClean="0">
                <a:latin typeface="+mn-lt"/>
                <a:cs typeface="Calibri" pitchFamily="34" charset="0"/>
              </a:rPr>
              <a:t>, </a:t>
            </a:r>
            <a:r>
              <a:rPr lang="sl-SI" sz="800" dirty="0" smtClean="0">
                <a:latin typeface="+mn-lt"/>
                <a:cs typeface="Calibri" pitchFamily="34" charset="0"/>
              </a:rPr>
              <a:t>@</a:t>
            </a:r>
            <a:r>
              <a:rPr lang="en-US" sz="800" dirty="0" smtClean="0">
                <a:latin typeface="+mn-lt"/>
                <a:cs typeface="Calibri" pitchFamily="34" charset="0"/>
              </a:rPr>
              <a:t> </a:t>
            </a:r>
            <a:r>
              <a:rPr lang="en-US" sz="800" dirty="0">
                <a:latin typeface="+mn-lt"/>
                <a:cs typeface="Calibri" pitchFamily="34" charset="0"/>
              </a:rPr>
              <a:t>110l/d: 2160 </a:t>
            </a:r>
            <a:r>
              <a:rPr lang="en-US" sz="800" dirty="0" smtClean="0">
                <a:latin typeface="+mn-lt"/>
                <a:cs typeface="Calibri" pitchFamily="34" charset="0"/>
              </a:rPr>
              <a:t>kWh/</a:t>
            </a:r>
            <a:r>
              <a:rPr lang="sl-SI" sz="800" dirty="0" smtClean="0">
                <a:latin typeface="+mn-lt"/>
                <a:cs typeface="Calibri" pitchFamily="34" charset="0"/>
              </a:rPr>
              <a:t>l</a:t>
            </a:r>
            <a:r>
              <a:rPr lang="en-US" sz="800" dirty="0" smtClean="0">
                <a:latin typeface="+mn-lt"/>
                <a:cs typeface="Calibri" pitchFamily="34" charset="0"/>
              </a:rPr>
              <a:t>, </a:t>
            </a:r>
            <a:r>
              <a:rPr lang="en-US" sz="800" dirty="0">
                <a:latin typeface="+mn-lt"/>
                <a:cs typeface="Calibri" pitchFamily="34" charset="0"/>
              </a:rPr>
              <a:t>at 140 l/d: 2749 </a:t>
            </a:r>
            <a:r>
              <a:rPr lang="en-US" sz="800" dirty="0" smtClean="0">
                <a:latin typeface="+mn-lt"/>
                <a:cs typeface="Calibri" pitchFamily="34" charset="0"/>
              </a:rPr>
              <a:t>kWh/</a:t>
            </a:r>
            <a:r>
              <a:rPr lang="sl-SI" sz="800" dirty="0" smtClean="0">
                <a:latin typeface="+mn-lt"/>
                <a:cs typeface="Calibri" pitchFamily="34" charset="0"/>
              </a:rPr>
              <a:t>l izkoristek sistema po</a:t>
            </a:r>
            <a:r>
              <a:rPr lang="en-US" sz="800" dirty="0" smtClean="0">
                <a:latin typeface="+mn-lt"/>
                <a:cs typeface="Calibri" pitchFamily="34" charset="0"/>
              </a:rPr>
              <a:t>  </a:t>
            </a:r>
            <a:r>
              <a:rPr lang="en-US" sz="800" dirty="0">
                <a:latin typeface="+mn-lt"/>
                <a:cs typeface="Calibri" pitchFamily="34" charset="0"/>
              </a:rPr>
              <a:t>EN 12977: eta=0,75</a:t>
            </a:r>
            <a:endParaRPr lang="en-US" sz="800" dirty="0">
              <a:latin typeface="+mn-lt"/>
            </a:endParaRPr>
          </a:p>
        </p:txBody>
      </p:sp>
      <p:sp>
        <p:nvSpPr>
          <p:cNvPr id="7178" name="Textfeld 4"/>
          <p:cNvSpPr txBox="1">
            <a:spLocks noChangeArrowheads="1"/>
          </p:cNvSpPr>
          <p:nvPr/>
        </p:nvSpPr>
        <p:spPr bwMode="auto">
          <a:xfrm>
            <a:off x="828675" y="2540000"/>
            <a:ext cx="719138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de-DE" sz="800">
                <a:latin typeface="Calibri" pitchFamily="34" charset="0"/>
                <a:cs typeface="Calibri" pitchFamily="34" charset="0"/>
              </a:rPr>
              <a:t>kWh</a:t>
            </a:r>
          </a:p>
        </p:txBody>
      </p:sp>
      <p:graphicFrame>
        <p:nvGraphicFramePr>
          <p:cNvPr id="2" name="Diagramm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29151681"/>
              </p:ext>
            </p:extLst>
          </p:nvPr>
        </p:nvGraphicFramePr>
        <p:xfrm>
          <a:off x="576263" y="2647950"/>
          <a:ext cx="7488237" cy="3181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180" name="Textfeld 1"/>
          <p:cNvSpPr txBox="1">
            <a:spLocks noChangeArrowheads="1"/>
          </p:cNvSpPr>
          <p:nvPr/>
        </p:nvSpPr>
        <p:spPr bwMode="auto">
          <a:xfrm>
            <a:off x="4157663" y="3211513"/>
            <a:ext cx="1446212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sl-SI" sz="1000" dirty="0" smtClean="0">
                <a:latin typeface="Calibri" pitchFamily="34" charset="0"/>
                <a:cs typeface="Calibri" pitchFamily="34" charset="0"/>
              </a:rPr>
              <a:t>Brez pomožnega gretja</a:t>
            </a:r>
            <a:endParaRPr lang="en-US" sz="1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181" name="Textfeld 1"/>
          <p:cNvSpPr txBox="1">
            <a:spLocks noChangeArrowheads="1"/>
          </p:cNvSpPr>
          <p:nvPr/>
        </p:nvSpPr>
        <p:spPr bwMode="auto">
          <a:xfrm>
            <a:off x="2698750" y="3355975"/>
            <a:ext cx="1444625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sl-SI" sz="1000" dirty="0" smtClean="0">
                <a:latin typeface="Calibri" pitchFamily="34" charset="0"/>
                <a:cs typeface="Calibri" pitchFamily="34" charset="0"/>
              </a:rPr>
              <a:t>Z pomožnim gretjem</a:t>
            </a:r>
            <a:endParaRPr lang="en-US" sz="10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el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smtClean="0"/>
          </a:p>
        </p:txBody>
      </p:sp>
      <p:sp>
        <p:nvSpPr>
          <p:cNvPr id="8195" name="Rectangle 9"/>
          <p:cNvSpPr>
            <a:spLocks noChangeArrowheads="1"/>
          </p:cNvSpPr>
          <p:nvPr/>
        </p:nvSpPr>
        <p:spPr bwMode="auto">
          <a:xfrm>
            <a:off x="287338" y="450850"/>
            <a:ext cx="7777162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866775" eaLnBrk="1" hangingPunct="1"/>
            <a:r>
              <a:rPr lang="sl-SI" sz="2400" b="1" dirty="0" smtClean="0">
                <a:solidFill>
                  <a:srgbClr val="414141"/>
                </a:solidFill>
              </a:rPr>
              <a:t>Lokacija</a:t>
            </a:r>
            <a:r>
              <a:rPr lang="de-DE" sz="2400" b="1" dirty="0" smtClean="0">
                <a:solidFill>
                  <a:srgbClr val="414141"/>
                </a:solidFill>
              </a:rPr>
              <a:t>: </a:t>
            </a:r>
            <a:r>
              <a:rPr lang="de-DE" sz="2400" b="1" dirty="0">
                <a:solidFill>
                  <a:srgbClr val="414141"/>
                </a:solidFill>
              </a:rPr>
              <a:t>Rönne, </a:t>
            </a:r>
            <a:r>
              <a:rPr lang="de-DE" sz="2400" b="1" dirty="0" smtClean="0">
                <a:solidFill>
                  <a:srgbClr val="414141"/>
                </a:solidFill>
              </a:rPr>
              <a:t>D</a:t>
            </a:r>
            <a:r>
              <a:rPr lang="sl-SI" sz="2400" b="1" dirty="0" smtClean="0">
                <a:solidFill>
                  <a:srgbClr val="414141"/>
                </a:solidFill>
              </a:rPr>
              <a:t>anska</a:t>
            </a:r>
            <a:endParaRPr lang="de-DE" sz="2400" b="1" dirty="0">
              <a:solidFill>
                <a:srgbClr val="414141"/>
              </a:solidFill>
            </a:endParaRPr>
          </a:p>
        </p:txBody>
      </p:sp>
      <p:sp>
        <p:nvSpPr>
          <p:cNvPr id="8196" name="Rectangle 8"/>
          <p:cNvSpPr>
            <a:spLocks noChangeArrowheads="1"/>
          </p:cNvSpPr>
          <p:nvPr/>
        </p:nvSpPr>
        <p:spPr bwMode="auto">
          <a:xfrm>
            <a:off x="419100" y="1403350"/>
            <a:ext cx="7227888" cy="4154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r>
              <a:rPr lang="sl-SI" sz="1200" b="1" dirty="0" smtClean="0">
                <a:latin typeface="Calibri" pitchFamily="34" charset="0"/>
                <a:cs typeface="Calibri" pitchFamily="34" charset="0"/>
              </a:rPr>
              <a:t>Prihranki energije sistema SELACAL</a:t>
            </a:r>
            <a:r>
              <a:rPr lang="en-US" sz="1200" dirty="0">
                <a:latin typeface="Calibri" pitchFamily="34" charset="0"/>
                <a:cs typeface="Calibri" pitchFamily="34" charset="0"/>
              </a:rPr>
              <a:t> (</a:t>
            </a:r>
            <a:r>
              <a:rPr lang="en-US" sz="1200" dirty="0" smtClean="0">
                <a:latin typeface="Calibri" pitchFamily="34" charset="0"/>
                <a:cs typeface="Calibri" pitchFamily="34" charset="0"/>
              </a:rPr>
              <a:t>kWh/</a:t>
            </a:r>
            <a:r>
              <a:rPr lang="sl-SI" sz="1200" dirty="0" smtClean="0">
                <a:latin typeface="Calibri" pitchFamily="34" charset="0"/>
                <a:cs typeface="Calibri" pitchFamily="34" charset="0"/>
              </a:rPr>
              <a:t>leto</a:t>
            </a:r>
            <a:r>
              <a:rPr lang="en-US" sz="1200" dirty="0" smtClean="0">
                <a:latin typeface="Calibri" pitchFamily="34" charset="0"/>
                <a:cs typeface="Calibri" pitchFamily="34" charset="0"/>
              </a:rPr>
              <a:t>)</a:t>
            </a:r>
            <a:r>
              <a:rPr lang="en-US" sz="1200" dirty="0">
                <a:latin typeface="Calibri" pitchFamily="34" charset="0"/>
                <a:cs typeface="Calibri" pitchFamily="34" charset="0"/>
              </a:rPr>
              <a:t/>
            </a:r>
            <a:br>
              <a:rPr lang="en-US" sz="1200" dirty="0">
                <a:latin typeface="Calibri" pitchFamily="34" charset="0"/>
                <a:cs typeface="Calibri" pitchFamily="34" charset="0"/>
              </a:rPr>
            </a:br>
            <a:r>
              <a:rPr lang="en-US" sz="1200" dirty="0" smtClean="0">
                <a:latin typeface="Calibri" pitchFamily="34" charset="0"/>
                <a:cs typeface="Calibri" pitchFamily="34" charset="0"/>
              </a:rPr>
              <a:t>L</a:t>
            </a:r>
            <a:r>
              <a:rPr lang="sl-SI" sz="1200" dirty="0" smtClean="0">
                <a:latin typeface="Calibri" pitchFamily="34" charset="0"/>
                <a:cs typeface="Calibri" pitchFamily="34" charset="0"/>
              </a:rPr>
              <a:t>okacija</a:t>
            </a:r>
            <a:r>
              <a:rPr lang="en-US" sz="1200" dirty="0" smtClean="0">
                <a:latin typeface="Calibri" pitchFamily="34" charset="0"/>
                <a:cs typeface="Calibri" pitchFamily="34" charset="0"/>
              </a:rPr>
              <a:t>:</a:t>
            </a:r>
            <a:r>
              <a:rPr lang="en-US" sz="1200" dirty="0">
                <a:latin typeface="Calibri" pitchFamily="34" charset="0"/>
                <a:cs typeface="Calibri" pitchFamily="34" charset="0"/>
              </a:rPr>
              <a:t> </a:t>
            </a:r>
            <a:r>
              <a:rPr lang="en-US" sz="1200" b="1" dirty="0" err="1">
                <a:latin typeface="Calibri" pitchFamily="34" charset="0"/>
                <a:cs typeface="Calibri" pitchFamily="34" charset="0"/>
              </a:rPr>
              <a:t>Rönne</a:t>
            </a:r>
            <a:r>
              <a:rPr lang="en-US" sz="1200" dirty="0">
                <a:latin typeface="Calibri" pitchFamily="34" charset="0"/>
                <a:cs typeface="Calibri" pitchFamily="34" charset="0"/>
              </a:rPr>
              <a:t> / DK  </a:t>
            </a:r>
            <a:r>
              <a:rPr lang="sl-SI" sz="1200" b="1" dirty="0" smtClean="0">
                <a:latin typeface="Calibri" pitchFamily="34" charset="0"/>
                <a:cs typeface="Calibri" pitchFamily="34" charset="0"/>
              </a:rPr>
              <a:t>z in brez pomožnega gretja</a:t>
            </a:r>
            <a:r>
              <a:rPr lang="en-US" sz="1200" dirty="0">
                <a:latin typeface="Calibri" pitchFamily="34" charset="0"/>
                <a:cs typeface="Calibri" pitchFamily="34" charset="0"/>
              </a:rPr>
              <a:t>                    </a:t>
            </a:r>
            <a:br>
              <a:rPr lang="en-US" sz="1200" dirty="0">
                <a:latin typeface="Calibri" pitchFamily="34" charset="0"/>
                <a:cs typeface="Calibri" pitchFamily="34" charset="0"/>
              </a:rPr>
            </a:br>
            <a:r>
              <a:rPr lang="en-US" sz="1200" dirty="0" smtClean="0">
                <a:latin typeface="Calibri" pitchFamily="34" charset="0"/>
                <a:cs typeface="Calibri" pitchFamily="34" charset="0"/>
              </a:rPr>
              <a:t>T</a:t>
            </a:r>
            <a:r>
              <a:rPr lang="sl-SI" sz="1200" dirty="0" smtClean="0">
                <a:latin typeface="Calibri" pitchFamily="34" charset="0"/>
                <a:cs typeface="Calibri" pitchFamily="34" charset="0"/>
              </a:rPr>
              <a:t>i</a:t>
            </a:r>
            <a:r>
              <a:rPr lang="en-US" sz="1200" dirty="0" smtClean="0">
                <a:latin typeface="Calibri" pitchFamily="34" charset="0"/>
                <a:cs typeface="Calibri" pitchFamily="34" charset="0"/>
              </a:rPr>
              <a:t>p </a:t>
            </a:r>
            <a:r>
              <a:rPr lang="en-US" sz="1200" dirty="0">
                <a:latin typeface="Calibri" pitchFamily="34" charset="0"/>
                <a:cs typeface="Calibri" pitchFamily="34" charset="0"/>
              </a:rPr>
              <a:t>SELACAL 1000 -  4 </a:t>
            </a:r>
            <a:r>
              <a:rPr lang="sl-SI" sz="1200" dirty="0" smtClean="0">
                <a:latin typeface="Calibri" pitchFamily="34" charset="0"/>
                <a:cs typeface="Calibri" pitchFamily="34" charset="0"/>
              </a:rPr>
              <a:t>FN </a:t>
            </a:r>
            <a:r>
              <a:rPr lang="en-US" sz="1200" dirty="0" smtClean="0">
                <a:latin typeface="Calibri" pitchFamily="34" charset="0"/>
                <a:cs typeface="Calibri" pitchFamily="34" charset="0"/>
              </a:rPr>
              <a:t>-</a:t>
            </a:r>
            <a:r>
              <a:rPr lang="sl-SI" sz="120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sl-SI" sz="1200" dirty="0" smtClean="0">
                <a:latin typeface="Calibri" pitchFamily="34" charset="0"/>
                <a:cs typeface="Calibri" pitchFamily="34" charset="0"/>
              </a:rPr>
              <a:t>moduli</a:t>
            </a:r>
            <a:r>
              <a:rPr lang="en-US" sz="1200" dirty="0">
                <a:latin typeface="Calibri" pitchFamily="34" charset="0"/>
                <a:cs typeface="Calibri" pitchFamily="34" charset="0"/>
              </a:rPr>
              <a:t> </a:t>
            </a:r>
            <a:r>
              <a:rPr lang="en-US" sz="1200" b="1" dirty="0">
                <a:latin typeface="Calibri" pitchFamily="34" charset="0"/>
                <a:cs typeface="Calibri" pitchFamily="34" charset="0"/>
              </a:rPr>
              <a:t>1000W, 150 l</a:t>
            </a:r>
            <a:r>
              <a:rPr lang="en-US" sz="1200" dirty="0">
                <a:latin typeface="Calibri" pitchFamily="34" charset="0"/>
                <a:cs typeface="Calibri" pitchFamily="34" charset="0"/>
              </a:rPr>
              <a:t> </a:t>
            </a:r>
            <a:r>
              <a:rPr lang="sl-SI" sz="1200" dirty="0" smtClean="0">
                <a:latin typeface="Calibri" pitchFamily="34" charset="0"/>
                <a:cs typeface="Calibri" pitchFamily="34" charset="0"/>
              </a:rPr>
              <a:t>hranilnik toplote</a:t>
            </a:r>
            <a:r>
              <a:rPr lang="en-US" sz="1200" dirty="0">
                <a:latin typeface="Calibri" pitchFamily="34" charset="0"/>
                <a:cs typeface="Calibri" pitchFamily="34" charset="0"/>
              </a:rPr>
              <a:t>                              </a:t>
            </a:r>
            <a:br>
              <a:rPr lang="en-US" sz="1200" dirty="0">
                <a:latin typeface="Calibri" pitchFamily="34" charset="0"/>
                <a:cs typeface="Calibri" pitchFamily="34" charset="0"/>
              </a:rPr>
            </a:br>
            <a:r>
              <a:rPr lang="en-US" sz="1200" dirty="0" smtClean="0">
                <a:latin typeface="Calibri" pitchFamily="34" charset="0"/>
                <a:cs typeface="Calibri" pitchFamily="34" charset="0"/>
              </a:rPr>
              <a:t>T</a:t>
            </a:r>
            <a:r>
              <a:rPr lang="sl-SI" sz="1200" dirty="0" smtClean="0">
                <a:latin typeface="Calibri" pitchFamily="34" charset="0"/>
                <a:cs typeface="Calibri" pitchFamily="34" charset="0"/>
              </a:rPr>
              <a:t>i</a:t>
            </a:r>
            <a:r>
              <a:rPr lang="en-US" sz="1200" dirty="0" smtClean="0">
                <a:latin typeface="Calibri" pitchFamily="34" charset="0"/>
                <a:cs typeface="Calibri" pitchFamily="34" charset="0"/>
              </a:rPr>
              <a:t>p </a:t>
            </a:r>
            <a:r>
              <a:rPr lang="en-US" sz="1200" dirty="0">
                <a:latin typeface="Calibri" pitchFamily="34" charset="0"/>
                <a:cs typeface="Calibri" pitchFamily="34" charset="0"/>
              </a:rPr>
              <a:t>SELACAL 750 -    3 </a:t>
            </a:r>
            <a:r>
              <a:rPr lang="sl-SI" sz="1200" dirty="0" smtClean="0">
                <a:latin typeface="Calibri" pitchFamily="34" charset="0"/>
                <a:cs typeface="Calibri" pitchFamily="34" charset="0"/>
              </a:rPr>
              <a:t>FN </a:t>
            </a:r>
            <a:r>
              <a:rPr lang="en-US" sz="1200" dirty="0" smtClean="0">
                <a:latin typeface="Calibri" pitchFamily="34" charset="0"/>
                <a:cs typeface="Calibri" pitchFamily="34" charset="0"/>
              </a:rPr>
              <a:t>-</a:t>
            </a:r>
            <a:r>
              <a:rPr lang="sl-SI" sz="1200" dirty="0" smtClean="0">
                <a:latin typeface="Calibri" pitchFamily="34" charset="0"/>
                <a:cs typeface="Calibri" pitchFamily="34" charset="0"/>
              </a:rPr>
              <a:t> moduli</a:t>
            </a:r>
            <a:r>
              <a:rPr lang="en-US" sz="1200" dirty="0">
                <a:latin typeface="Calibri" pitchFamily="34" charset="0"/>
                <a:cs typeface="Calibri" pitchFamily="34" charset="0"/>
              </a:rPr>
              <a:t> </a:t>
            </a:r>
            <a:r>
              <a:rPr lang="en-US" sz="1200" b="1" dirty="0">
                <a:latin typeface="Calibri" pitchFamily="34" charset="0"/>
                <a:cs typeface="Calibri" pitchFamily="34" charset="0"/>
              </a:rPr>
              <a:t>750W, 120 l</a:t>
            </a:r>
            <a:r>
              <a:rPr lang="en-US" sz="1200" dirty="0">
                <a:latin typeface="Calibri" pitchFamily="34" charset="0"/>
                <a:cs typeface="Calibri" pitchFamily="34" charset="0"/>
              </a:rPr>
              <a:t> </a:t>
            </a:r>
            <a:r>
              <a:rPr lang="sl-SI" sz="1200" dirty="0" smtClean="0">
                <a:latin typeface="Calibri" pitchFamily="34" charset="0"/>
                <a:cs typeface="Calibri" pitchFamily="34" charset="0"/>
              </a:rPr>
              <a:t>hranilnik toplote</a:t>
            </a:r>
            <a:r>
              <a:rPr lang="en-US" sz="1200" dirty="0">
                <a:latin typeface="Calibri" pitchFamily="34" charset="0"/>
                <a:cs typeface="Calibri" pitchFamily="34" charset="0"/>
              </a:rPr>
              <a:t/>
            </a:r>
            <a:br>
              <a:rPr lang="en-US" sz="1200" dirty="0">
                <a:latin typeface="Calibri" pitchFamily="34" charset="0"/>
                <a:cs typeface="Calibri" pitchFamily="34" charset="0"/>
              </a:rPr>
            </a:br>
            <a:endParaRPr lang="en-US" sz="1200" dirty="0">
              <a:latin typeface="Calibri" pitchFamily="34" charset="0"/>
              <a:cs typeface="Calibri" pitchFamily="34" charset="0"/>
            </a:endParaRPr>
          </a:p>
          <a:p>
            <a:endParaRPr lang="de-DE" sz="1200" dirty="0"/>
          </a:p>
          <a:p>
            <a:endParaRPr lang="de-DE" sz="1200" dirty="0"/>
          </a:p>
          <a:p>
            <a:endParaRPr lang="de-DE" sz="1200" dirty="0"/>
          </a:p>
          <a:p>
            <a:r>
              <a:rPr lang="de-DE" sz="1200" dirty="0"/>
              <a:t/>
            </a:r>
            <a:br>
              <a:rPr lang="de-DE" sz="1200" dirty="0"/>
            </a:br>
            <a:endParaRPr lang="de-DE" sz="1200" dirty="0"/>
          </a:p>
          <a:p>
            <a:endParaRPr lang="de-DE" sz="1200" dirty="0"/>
          </a:p>
          <a:p>
            <a:endParaRPr lang="de-DE" sz="1200" dirty="0"/>
          </a:p>
          <a:p>
            <a:endParaRPr lang="de-DE" sz="1200" dirty="0"/>
          </a:p>
          <a:p>
            <a:endParaRPr lang="de-DE" sz="1200" dirty="0"/>
          </a:p>
          <a:p>
            <a:endParaRPr lang="de-DE" sz="1200" dirty="0"/>
          </a:p>
          <a:p>
            <a:endParaRPr lang="de-DE" sz="1200" dirty="0"/>
          </a:p>
          <a:p>
            <a:endParaRPr lang="de-DE" sz="1200" dirty="0"/>
          </a:p>
          <a:p>
            <a:endParaRPr lang="de-DE" sz="1200" dirty="0"/>
          </a:p>
          <a:p>
            <a:endParaRPr lang="de-DE" sz="1200" dirty="0"/>
          </a:p>
          <a:p>
            <a:endParaRPr lang="de-DE" sz="1200" dirty="0"/>
          </a:p>
          <a:p>
            <a:endParaRPr lang="de-DE" sz="1200" dirty="0"/>
          </a:p>
          <a:p>
            <a:endParaRPr lang="de-DE" sz="1200" dirty="0"/>
          </a:p>
        </p:txBody>
      </p:sp>
      <p:sp>
        <p:nvSpPr>
          <p:cNvPr id="10" name="Rechteck 9"/>
          <p:cNvSpPr/>
          <p:nvPr/>
        </p:nvSpPr>
        <p:spPr>
          <a:xfrm>
            <a:off x="444500" y="5875338"/>
            <a:ext cx="8069263" cy="2159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sl-SI" sz="800" dirty="0" smtClean="0">
                <a:latin typeface="Arial" charset="0"/>
              </a:rPr>
              <a:t>Skupna potreba po energiji</a:t>
            </a:r>
            <a:r>
              <a:rPr lang="en-US" sz="800" dirty="0" smtClean="0">
                <a:latin typeface="Arial" charset="0"/>
              </a:rPr>
              <a:t>:</a:t>
            </a:r>
            <a:r>
              <a:rPr lang="sl-SI" sz="800" dirty="0" smtClean="0">
                <a:latin typeface="Arial" charset="0"/>
              </a:rPr>
              <a:t>@ </a:t>
            </a:r>
            <a:r>
              <a:rPr lang="en-US" sz="800" dirty="0" smtClean="0">
                <a:latin typeface="Arial" charset="0"/>
              </a:rPr>
              <a:t>80 </a:t>
            </a:r>
            <a:r>
              <a:rPr lang="en-US" sz="800" dirty="0">
                <a:latin typeface="Arial" charset="0"/>
              </a:rPr>
              <a:t>l/d: 1590 </a:t>
            </a:r>
            <a:r>
              <a:rPr lang="en-US" sz="800" dirty="0" smtClean="0">
                <a:latin typeface="Arial" charset="0"/>
              </a:rPr>
              <a:t>kWh/</a:t>
            </a:r>
            <a:r>
              <a:rPr lang="sl-SI" sz="800" dirty="0" smtClean="0">
                <a:latin typeface="Arial" charset="0"/>
              </a:rPr>
              <a:t>l</a:t>
            </a:r>
            <a:r>
              <a:rPr lang="en-US" sz="800" dirty="0" smtClean="0">
                <a:latin typeface="Arial" charset="0"/>
              </a:rPr>
              <a:t>, </a:t>
            </a:r>
            <a:r>
              <a:rPr lang="sl-SI" sz="800" dirty="0" smtClean="0">
                <a:latin typeface="Arial" charset="0"/>
              </a:rPr>
              <a:t>@</a:t>
            </a:r>
            <a:r>
              <a:rPr lang="en-US" sz="800" dirty="0" smtClean="0">
                <a:latin typeface="Arial" charset="0"/>
              </a:rPr>
              <a:t> </a:t>
            </a:r>
            <a:r>
              <a:rPr lang="en-US" sz="800" dirty="0">
                <a:latin typeface="Arial" charset="0"/>
              </a:rPr>
              <a:t>110l/d: 2191 </a:t>
            </a:r>
            <a:r>
              <a:rPr lang="en-US" sz="800" dirty="0" smtClean="0">
                <a:latin typeface="Arial" charset="0"/>
              </a:rPr>
              <a:t>kWh/</a:t>
            </a:r>
            <a:r>
              <a:rPr lang="sl-SI" sz="800" dirty="0" smtClean="0">
                <a:latin typeface="Arial" charset="0"/>
              </a:rPr>
              <a:t>l</a:t>
            </a:r>
            <a:r>
              <a:rPr lang="en-US" sz="800" dirty="0" smtClean="0">
                <a:latin typeface="Arial" charset="0"/>
              </a:rPr>
              <a:t>, </a:t>
            </a:r>
            <a:r>
              <a:rPr lang="sl-SI" sz="800" dirty="0" smtClean="0">
                <a:latin typeface="Arial" charset="0"/>
              </a:rPr>
              <a:t>@</a:t>
            </a:r>
            <a:r>
              <a:rPr lang="en-US" sz="800" dirty="0" smtClean="0">
                <a:latin typeface="Arial" charset="0"/>
              </a:rPr>
              <a:t> </a:t>
            </a:r>
            <a:r>
              <a:rPr lang="en-US" sz="800" dirty="0">
                <a:latin typeface="Arial" charset="0"/>
              </a:rPr>
              <a:t>140 l/d: 2758 </a:t>
            </a:r>
            <a:r>
              <a:rPr lang="en-US" sz="800" dirty="0" smtClean="0">
                <a:latin typeface="Arial" charset="0"/>
              </a:rPr>
              <a:t>kWh/</a:t>
            </a:r>
            <a:r>
              <a:rPr lang="sl-SI" sz="800" dirty="0" smtClean="0">
                <a:latin typeface="Arial" charset="0"/>
              </a:rPr>
              <a:t>l</a:t>
            </a:r>
            <a:r>
              <a:rPr lang="en-US" sz="800" dirty="0" smtClean="0">
                <a:latin typeface="Arial" charset="0"/>
              </a:rPr>
              <a:t> </a:t>
            </a:r>
            <a:r>
              <a:rPr lang="sl-SI" sz="800" dirty="0" smtClean="0">
                <a:latin typeface="Arial" charset="0"/>
              </a:rPr>
              <a:t>izkoristek sistema po</a:t>
            </a:r>
            <a:r>
              <a:rPr lang="en-US" sz="800" dirty="0" smtClean="0">
                <a:latin typeface="Arial" charset="0"/>
              </a:rPr>
              <a:t> </a:t>
            </a:r>
            <a:r>
              <a:rPr lang="en-US" sz="800" dirty="0">
                <a:latin typeface="Arial" charset="0"/>
              </a:rPr>
              <a:t>EN 12977: eta=0,75</a:t>
            </a:r>
            <a:endParaRPr lang="en-US" sz="800" dirty="0">
              <a:latin typeface="+mj-lt"/>
            </a:endParaRPr>
          </a:p>
        </p:txBody>
      </p:sp>
      <p:sp>
        <p:nvSpPr>
          <p:cNvPr id="8198" name="Rechteck 10"/>
          <p:cNvSpPr>
            <a:spLocks noChangeArrowheads="1"/>
          </p:cNvSpPr>
          <p:nvPr/>
        </p:nvSpPr>
        <p:spPr bwMode="auto">
          <a:xfrm>
            <a:off x="444500" y="6091238"/>
            <a:ext cx="8426450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800" dirty="0"/>
              <a:t> </a:t>
            </a:r>
            <a:r>
              <a:rPr lang="sl-SI" sz="800" dirty="0" smtClean="0"/>
              <a:t>Skupna potreba po energiji</a:t>
            </a:r>
            <a:r>
              <a:rPr lang="en-US" sz="800" dirty="0" smtClean="0"/>
              <a:t>: </a:t>
            </a:r>
            <a:r>
              <a:rPr lang="sl-SI" sz="800" dirty="0" smtClean="0"/>
              <a:t>@</a:t>
            </a:r>
            <a:r>
              <a:rPr lang="en-US" sz="800" dirty="0" smtClean="0"/>
              <a:t> </a:t>
            </a:r>
            <a:r>
              <a:rPr lang="en-US" sz="800" dirty="0"/>
              <a:t>80 l/d: 1628 </a:t>
            </a:r>
            <a:r>
              <a:rPr lang="en-US" sz="800" dirty="0" smtClean="0"/>
              <a:t>kWh/</a:t>
            </a:r>
            <a:r>
              <a:rPr lang="sl-SI" sz="800" dirty="0" smtClean="0"/>
              <a:t>l</a:t>
            </a:r>
            <a:r>
              <a:rPr lang="en-US" sz="800" dirty="0" smtClean="0"/>
              <a:t>, </a:t>
            </a:r>
            <a:r>
              <a:rPr lang="sl-SI" sz="800" dirty="0" smtClean="0"/>
              <a:t>@</a:t>
            </a:r>
            <a:r>
              <a:rPr lang="en-US" sz="800" dirty="0" smtClean="0"/>
              <a:t> </a:t>
            </a:r>
            <a:r>
              <a:rPr lang="en-US" sz="800" dirty="0"/>
              <a:t>110l/d: 2250 </a:t>
            </a:r>
            <a:r>
              <a:rPr lang="en-US" sz="800" dirty="0" smtClean="0"/>
              <a:t>kWh/</a:t>
            </a:r>
            <a:r>
              <a:rPr lang="sl-SI" sz="800" dirty="0" smtClean="0"/>
              <a:t>l</a:t>
            </a:r>
            <a:r>
              <a:rPr lang="en-US" sz="800" dirty="0" smtClean="0"/>
              <a:t>, </a:t>
            </a:r>
            <a:r>
              <a:rPr lang="sl-SI" sz="800" dirty="0" smtClean="0"/>
              <a:t>@</a:t>
            </a:r>
            <a:r>
              <a:rPr lang="en-US" sz="800" dirty="0" smtClean="0"/>
              <a:t> </a:t>
            </a:r>
            <a:r>
              <a:rPr lang="en-US" sz="800" dirty="0"/>
              <a:t>140 l/d: 2884 </a:t>
            </a:r>
            <a:r>
              <a:rPr lang="en-US" sz="800" dirty="0" smtClean="0"/>
              <a:t>kWh/</a:t>
            </a:r>
            <a:r>
              <a:rPr lang="sl-SI" sz="800" dirty="0" smtClean="0"/>
              <a:t>l</a:t>
            </a:r>
            <a:r>
              <a:rPr lang="en-US" sz="800" dirty="0" smtClean="0"/>
              <a:t> </a:t>
            </a:r>
            <a:r>
              <a:rPr lang="sl-SI" sz="800" dirty="0" smtClean="0"/>
              <a:t>izkoristek sistema po</a:t>
            </a:r>
            <a:r>
              <a:rPr lang="en-US" sz="800" dirty="0" smtClean="0"/>
              <a:t>  </a:t>
            </a:r>
            <a:r>
              <a:rPr lang="en-US" sz="800" dirty="0"/>
              <a:t>EN 12977: eta=0,75</a:t>
            </a:r>
            <a:br>
              <a:rPr lang="en-US" sz="800" dirty="0"/>
            </a:br>
            <a:r>
              <a:rPr lang="en-US" sz="800" dirty="0"/>
              <a:t>a</a:t>
            </a:r>
          </a:p>
        </p:txBody>
      </p:sp>
      <p:sp>
        <p:nvSpPr>
          <p:cNvPr id="8199" name="Textfeld 4"/>
          <p:cNvSpPr txBox="1">
            <a:spLocks noChangeArrowheads="1"/>
          </p:cNvSpPr>
          <p:nvPr/>
        </p:nvSpPr>
        <p:spPr bwMode="auto">
          <a:xfrm>
            <a:off x="828675" y="2540000"/>
            <a:ext cx="719138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de-DE" sz="800">
                <a:latin typeface="Calibri" pitchFamily="34" charset="0"/>
                <a:cs typeface="Calibri" pitchFamily="34" charset="0"/>
              </a:rPr>
              <a:t>kWh</a:t>
            </a:r>
          </a:p>
        </p:txBody>
      </p:sp>
      <p:grpSp>
        <p:nvGrpSpPr>
          <p:cNvPr id="8200" name="Gruppieren 14"/>
          <p:cNvGrpSpPr>
            <a:grpSpLocks/>
          </p:cNvGrpSpPr>
          <p:nvPr/>
        </p:nvGrpSpPr>
        <p:grpSpPr bwMode="auto">
          <a:xfrm>
            <a:off x="6270625" y="1255713"/>
            <a:ext cx="1376363" cy="1284287"/>
            <a:chOff x="6270860" y="1255876"/>
            <a:chExt cx="1375876" cy="1283841"/>
          </a:xfrm>
        </p:grpSpPr>
        <p:pic>
          <p:nvPicPr>
            <p:cNvPr id="8206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043" t="26161" r="56001" b="12799"/>
            <a:stretch>
              <a:fillRect/>
            </a:stretch>
          </p:blipFill>
          <p:spPr bwMode="auto">
            <a:xfrm>
              <a:off x="6270860" y="1255876"/>
              <a:ext cx="1243593" cy="12838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07" name="Flussdiagramm: Zusammenführung 8"/>
            <p:cNvSpPr>
              <a:spLocks noChangeArrowheads="1"/>
            </p:cNvSpPr>
            <p:nvPr/>
          </p:nvSpPr>
          <p:spPr bwMode="auto">
            <a:xfrm>
              <a:off x="7060181" y="2048098"/>
              <a:ext cx="164158" cy="144016"/>
            </a:xfrm>
            <a:prstGeom prst="flowChartSummingJunction">
              <a:avLst/>
            </a:prstGeom>
            <a:solidFill>
              <a:srgbClr val="C0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pic>
          <p:nvPicPr>
            <p:cNvPr id="17410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844" r="64037" b="37981"/>
            <a:stretch/>
          </p:blipFill>
          <p:spPr bwMode="auto">
            <a:xfrm>
              <a:off x="7129113" y="1415143"/>
              <a:ext cx="517623" cy="388394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2" name="Diagramm 5"/>
          <p:cNvGraphicFramePr>
            <a:graphicFrameLocks/>
          </p:cNvGraphicFramePr>
          <p:nvPr/>
        </p:nvGraphicFramePr>
        <p:xfrm>
          <a:off x="419100" y="2409825"/>
          <a:ext cx="7715250" cy="3340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202" name="Textfeld 1"/>
          <p:cNvSpPr txBox="1">
            <a:spLocks noChangeArrowheads="1"/>
          </p:cNvSpPr>
          <p:nvPr/>
        </p:nvSpPr>
        <p:spPr bwMode="auto">
          <a:xfrm>
            <a:off x="2713038" y="2989263"/>
            <a:ext cx="1446212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sl-SI" sz="1000" dirty="0" smtClean="0">
                <a:latin typeface="Calibri" pitchFamily="34" charset="0"/>
                <a:cs typeface="Calibri" pitchFamily="34" charset="0"/>
              </a:rPr>
              <a:t>Z pomožnim gretjem</a:t>
            </a:r>
            <a:endParaRPr lang="de-DE" sz="1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203" name="Textfeld 1"/>
          <p:cNvSpPr txBox="1">
            <a:spLocks noChangeArrowheads="1"/>
          </p:cNvSpPr>
          <p:nvPr/>
        </p:nvSpPr>
        <p:spPr bwMode="auto">
          <a:xfrm>
            <a:off x="1008063" y="3097213"/>
            <a:ext cx="1446212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sl-SI" sz="1000" dirty="0" smtClean="0">
                <a:latin typeface="Calibri" pitchFamily="34" charset="0"/>
                <a:cs typeface="Calibri" pitchFamily="34" charset="0"/>
              </a:rPr>
              <a:t>Brez pomožnega gretja</a:t>
            </a:r>
            <a:endParaRPr lang="de-DE" sz="1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204" name="Textfeld 1"/>
          <p:cNvSpPr txBox="1">
            <a:spLocks noChangeArrowheads="1"/>
          </p:cNvSpPr>
          <p:nvPr/>
        </p:nvSpPr>
        <p:spPr bwMode="auto">
          <a:xfrm>
            <a:off x="5778500" y="2611438"/>
            <a:ext cx="1446213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sl-SI" sz="1000" dirty="0" smtClean="0">
                <a:latin typeface="Calibri" pitchFamily="34" charset="0"/>
                <a:cs typeface="Calibri" pitchFamily="34" charset="0"/>
              </a:rPr>
              <a:t>Z pomožnim gretjem</a:t>
            </a:r>
            <a:endParaRPr lang="de-DE" sz="1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8205" name="Textfeld 1"/>
          <p:cNvSpPr txBox="1">
            <a:spLocks noChangeArrowheads="1"/>
          </p:cNvSpPr>
          <p:nvPr/>
        </p:nvSpPr>
        <p:spPr bwMode="auto">
          <a:xfrm>
            <a:off x="4159250" y="2647950"/>
            <a:ext cx="1446213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sl-SI" sz="1000" dirty="0" smtClean="0">
                <a:latin typeface="Calibri" pitchFamily="34" charset="0"/>
                <a:cs typeface="Calibri" pitchFamily="34" charset="0"/>
              </a:rPr>
              <a:t>Brez pomožnega gretja</a:t>
            </a:r>
            <a:endParaRPr lang="de-DE" sz="10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el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smtClean="0"/>
          </a:p>
        </p:txBody>
      </p:sp>
      <p:sp>
        <p:nvSpPr>
          <p:cNvPr id="9219" name="Rectangle 9"/>
          <p:cNvSpPr>
            <a:spLocks noChangeArrowheads="1"/>
          </p:cNvSpPr>
          <p:nvPr/>
        </p:nvSpPr>
        <p:spPr bwMode="auto">
          <a:xfrm>
            <a:off x="287338" y="450850"/>
            <a:ext cx="7777162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866775" eaLnBrk="1" hangingPunct="1"/>
            <a:r>
              <a:rPr lang="sl-SI" sz="2400" b="1" dirty="0" smtClean="0">
                <a:solidFill>
                  <a:srgbClr val="414141"/>
                </a:solidFill>
              </a:rPr>
              <a:t>Lokacija</a:t>
            </a:r>
            <a:r>
              <a:rPr lang="en-US" sz="2400" b="1" dirty="0" smtClean="0">
                <a:solidFill>
                  <a:srgbClr val="414141"/>
                </a:solidFill>
              </a:rPr>
              <a:t>: R</a:t>
            </a:r>
            <a:r>
              <a:rPr lang="sl-SI" sz="2400" b="1" dirty="0" smtClean="0">
                <a:solidFill>
                  <a:srgbClr val="414141"/>
                </a:solidFill>
              </a:rPr>
              <a:t>im</a:t>
            </a:r>
            <a:r>
              <a:rPr lang="en-US" sz="2400" b="1" dirty="0" smtClean="0">
                <a:solidFill>
                  <a:srgbClr val="414141"/>
                </a:solidFill>
              </a:rPr>
              <a:t>, Ital</a:t>
            </a:r>
            <a:r>
              <a:rPr lang="sl-SI" sz="2400" b="1" dirty="0" smtClean="0">
                <a:solidFill>
                  <a:srgbClr val="414141"/>
                </a:solidFill>
              </a:rPr>
              <a:t>ija</a:t>
            </a:r>
            <a:endParaRPr lang="en-US" sz="2400" b="1" dirty="0">
              <a:solidFill>
                <a:srgbClr val="414141"/>
              </a:solidFill>
            </a:endParaRPr>
          </a:p>
        </p:txBody>
      </p:sp>
      <p:sp>
        <p:nvSpPr>
          <p:cNvPr id="9220" name="Rectangle 8"/>
          <p:cNvSpPr>
            <a:spLocks noChangeArrowheads="1"/>
          </p:cNvSpPr>
          <p:nvPr/>
        </p:nvSpPr>
        <p:spPr bwMode="auto">
          <a:xfrm>
            <a:off x="431800" y="1369944"/>
            <a:ext cx="5127109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sl-SI" sz="1200" b="1" dirty="0">
                <a:latin typeface="Calibri" pitchFamily="34" charset="0"/>
                <a:cs typeface="Calibri" pitchFamily="34" charset="0"/>
              </a:rPr>
              <a:t>Prihranki energije sistema SELACAL</a:t>
            </a:r>
            <a:r>
              <a:rPr lang="en-US" sz="1200" dirty="0">
                <a:latin typeface="Calibri" pitchFamily="34" charset="0"/>
                <a:cs typeface="Calibri" pitchFamily="34" charset="0"/>
              </a:rPr>
              <a:t> (kWh/</a:t>
            </a:r>
            <a:r>
              <a:rPr lang="sl-SI" sz="1200" dirty="0">
                <a:latin typeface="Calibri" pitchFamily="34" charset="0"/>
                <a:cs typeface="Calibri" pitchFamily="34" charset="0"/>
              </a:rPr>
              <a:t>leto</a:t>
            </a:r>
            <a:r>
              <a:rPr lang="en-US" sz="1200" dirty="0">
                <a:latin typeface="Calibri" pitchFamily="34" charset="0"/>
                <a:cs typeface="Calibri" pitchFamily="34" charset="0"/>
              </a:rPr>
              <a:t>)</a:t>
            </a:r>
            <a:r>
              <a:rPr lang="en-US" sz="1200" dirty="0">
                <a:latin typeface="Calibri" pitchFamily="34" charset="0"/>
                <a:cs typeface="Calibri" pitchFamily="34" charset="0"/>
              </a:rPr>
              <a:t/>
            </a:r>
            <a:br>
              <a:rPr lang="en-US" sz="1200" dirty="0">
                <a:latin typeface="Calibri" pitchFamily="34" charset="0"/>
                <a:cs typeface="Calibri" pitchFamily="34" charset="0"/>
              </a:rPr>
            </a:br>
            <a:r>
              <a:rPr lang="en-US" sz="1200" dirty="0" smtClean="0">
                <a:latin typeface="Calibri" pitchFamily="34" charset="0"/>
                <a:cs typeface="Calibri" pitchFamily="34" charset="0"/>
              </a:rPr>
              <a:t>L</a:t>
            </a:r>
            <a:r>
              <a:rPr lang="sl-SI" sz="1200" dirty="0" smtClean="0">
                <a:latin typeface="Calibri" pitchFamily="34" charset="0"/>
                <a:cs typeface="Calibri" pitchFamily="34" charset="0"/>
              </a:rPr>
              <a:t>okacija</a:t>
            </a:r>
            <a:r>
              <a:rPr lang="en-US" sz="1200" dirty="0" smtClean="0">
                <a:latin typeface="Calibri" pitchFamily="34" charset="0"/>
                <a:cs typeface="Calibri" pitchFamily="34" charset="0"/>
              </a:rPr>
              <a:t>:</a:t>
            </a:r>
            <a:r>
              <a:rPr lang="en-US" sz="1200" dirty="0">
                <a:latin typeface="Calibri" pitchFamily="34" charset="0"/>
                <a:cs typeface="Calibri" pitchFamily="34" charset="0"/>
              </a:rPr>
              <a:t> </a:t>
            </a:r>
            <a:r>
              <a:rPr lang="en-US" sz="1200" b="1" dirty="0" smtClean="0">
                <a:latin typeface="Calibri" pitchFamily="34" charset="0"/>
                <a:cs typeface="Calibri" pitchFamily="34" charset="0"/>
              </a:rPr>
              <a:t>R</a:t>
            </a:r>
            <a:r>
              <a:rPr lang="sl-SI" sz="1200" b="1" dirty="0" smtClean="0">
                <a:latin typeface="Calibri" pitchFamily="34" charset="0"/>
                <a:cs typeface="Calibri" pitchFamily="34" charset="0"/>
              </a:rPr>
              <a:t>i</a:t>
            </a:r>
            <a:r>
              <a:rPr lang="en-US" sz="1200" b="1" dirty="0" smtClean="0">
                <a:latin typeface="Calibri" pitchFamily="34" charset="0"/>
                <a:cs typeface="Calibri" pitchFamily="34" charset="0"/>
              </a:rPr>
              <a:t>m</a:t>
            </a:r>
            <a:r>
              <a:rPr lang="en-US" sz="1200" dirty="0">
                <a:latin typeface="Calibri" pitchFamily="34" charset="0"/>
                <a:cs typeface="Calibri" pitchFamily="34" charset="0"/>
              </a:rPr>
              <a:t>, </a:t>
            </a:r>
            <a:r>
              <a:rPr lang="en-US" sz="1200" dirty="0" smtClean="0">
                <a:latin typeface="Calibri" pitchFamily="34" charset="0"/>
                <a:cs typeface="Calibri" pitchFamily="34" charset="0"/>
              </a:rPr>
              <a:t>Ital</a:t>
            </a:r>
            <a:r>
              <a:rPr lang="sl-SI" sz="1200" dirty="0" smtClean="0">
                <a:latin typeface="Calibri" pitchFamily="34" charset="0"/>
                <a:cs typeface="Calibri" pitchFamily="34" charset="0"/>
              </a:rPr>
              <a:t>ija</a:t>
            </a:r>
            <a:r>
              <a:rPr lang="en-US" sz="1200" dirty="0">
                <a:latin typeface="Calibri" pitchFamily="34" charset="0"/>
                <a:cs typeface="Calibri" pitchFamily="34" charset="0"/>
              </a:rPr>
              <a:t> </a:t>
            </a:r>
            <a:r>
              <a:rPr lang="sl-SI" sz="1200" dirty="0" smtClean="0">
                <a:latin typeface="Calibri" pitchFamily="34" charset="0"/>
                <a:cs typeface="Calibri" pitchFamily="34" charset="0"/>
              </a:rPr>
              <a:t>z in brez pomožnega gretja</a:t>
            </a:r>
            <a:r>
              <a:rPr lang="en-US" sz="1200" dirty="0">
                <a:latin typeface="Calibri" pitchFamily="34" charset="0"/>
                <a:cs typeface="Calibri" pitchFamily="34" charset="0"/>
              </a:rPr>
              <a:t>                    </a:t>
            </a:r>
            <a:br>
              <a:rPr lang="en-US" sz="1200" dirty="0">
                <a:latin typeface="Calibri" pitchFamily="34" charset="0"/>
                <a:cs typeface="Calibri" pitchFamily="34" charset="0"/>
              </a:rPr>
            </a:br>
            <a:r>
              <a:rPr lang="en-US" sz="1200" dirty="0" smtClean="0">
                <a:latin typeface="Calibri" pitchFamily="34" charset="0"/>
                <a:cs typeface="Calibri" pitchFamily="34" charset="0"/>
              </a:rPr>
              <a:t>T</a:t>
            </a:r>
            <a:r>
              <a:rPr lang="sl-SI" sz="1200" dirty="0" smtClean="0">
                <a:latin typeface="Calibri" pitchFamily="34" charset="0"/>
                <a:cs typeface="Calibri" pitchFamily="34" charset="0"/>
              </a:rPr>
              <a:t>i</a:t>
            </a:r>
            <a:r>
              <a:rPr lang="en-US" sz="1200" dirty="0" smtClean="0">
                <a:latin typeface="Calibri" pitchFamily="34" charset="0"/>
                <a:cs typeface="Calibri" pitchFamily="34" charset="0"/>
              </a:rPr>
              <a:t>p </a:t>
            </a:r>
            <a:r>
              <a:rPr lang="en-US" sz="1200" dirty="0">
                <a:latin typeface="Calibri" pitchFamily="34" charset="0"/>
                <a:cs typeface="Calibri" pitchFamily="34" charset="0"/>
              </a:rPr>
              <a:t>SELACAL 1000 -  4 </a:t>
            </a:r>
            <a:r>
              <a:rPr lang="sl-SI" sz="1200" dirty="0" smtClean="0">
                <a:latin typeface="Calibri" pitchFamily="34" charset="0"/>
                <a:cs typeface="Calibri" pitchFamily="34" charset="0"/>
              </a:rPr>
              <a:t>FN</a:t>
            </a:r>
            <a:r>
              <a:rPr lang="en-US" sz="1200" dirty="0" smtClean="0">
                <a:latin typeface="Calibri" pitchFamily="34" charset="0"/>
                <a:cs typeface="Calibri" pitchFamily="34" charset="0"/>
              </a:rPr>
              <a:t>-</a:t>
            </a:r>
            <a:r>
              <a:rPr lang="en-US" sz="1200" dirty="0" err="1" smtClean="0">
                <a:latin typeface="Calibri" pitchFamily="34" charset="0"/>
                <a:cs typeface="Calibri" pitchFamily="34" charset="0"/>
              </a:rPr>
              <a:t>modul</a:t>
            </a:r>
            <a:r>
              <a:rPr lang="sl-SI" sz="1200" dirty="0" smtClean="0">
                <a:latin typeface="Calibri" pitchFamily="34" charset="0"/>
                <a:cs typeface="Calibri" pitchFamily="34" charset="0"/>
              </a:rPr>
              <a:t>i</a:t>
            </a:r>
            <a:r>
              <a:rPr lang="en-US" sz="1200" dirty="0">
                <a:latin typeface="Calibri" pitchFamily="34" charset="0"/>
                <a:cs typeface="Calibri" pitchFamily="34" charset="0"/>
              </a:rPr>
              <a:t> </a:t>
            </a:r>
            <a:r>
              <a:rPr lang="en-US" sz="1200" b="1" dirty="0">
                <a:latin typeface="Calibri" pitchFamily="34" charset="0"/>
                <a:cs typeface="Calibri" pitchFamily="34" charset="0"/>
              </a:rPr>
              <a:t>1000W, 150 l</a:t>
            </a:r>
            <a:r>
              <a:rPr lang="en-US" sz="1200" dirty="0">
                <a:latin typeface="Calibri" pitchFamily="34" charset="0"/>
                <a:cs typeface="Calibri" pitchFamily="34" charset="0"/>
              </a:rPr>
              <a:t> </a:t>
            </a:r>
            <a:r>
              <a:rPr lang="sl-SI" sz="1200" dirty="0" smtClean="0">
                <a:latin typeface="Calibri" pitchFamily="34" charset="0"/>
                <a:cs typeface="Calibri" pitchFamily="34" charset="0"/>
              </a:rPr>
              <a:t>hranilnik toplote</a:t>
            </a:r>
            <a:r>
              <a:rPr lang="en-US" sz="1200" dirty="0">
                <a:latin typeface="Calibri" pitchFamily="34" charset="0"/>
                <a:cs typeface="Calibri" pitchFamily="34" charset="0"/>
              </a:rPr>
              <a:t>                            </a:t>
            </a:r>
            <a:br>
              <a:rPr lang="en-US" sz="1200" dirty="0">
                <a:latin typeface="Calibri" pitchFamily="34" charset="0"/>
                <a:cs typeface="Calibri" pitchFamily="34" charset="0"/>
              </a:rPr>
            </a:br>
            <a:r>
              <a:rPr lang="en-US" sz="1200" dirty="0" smtClean="0">
                <a:latin typeface="Calibri" pitchFamily="34" charset="0"/>
                <a:cs typeface="Calibri" pitchFamily="34" charset="0"/>
              </a:rPr>
              <a:t>T</a:t>
            </a:r>
            <a:r>
              <a:rPr lang="sl-SI" sz="1200" dirty="0" smtClean="0">
                <a:latin typeface="Calibri" pitchFamily="34" charset="0"/>
                <a:cs typeface="Calibri" pitchFamily="34" charset="0"/>
              </a:rPr>
              <a:t>i</a:t>
            </a:r>
            <a:r>
              <a:rPr lang="en-US" sz="1200" dirty="0" smtClean="0">
                <a:latin typeface="Calibri" pitchFamily="34" charset="0"/>
                <a:cs typeface="Calibri" pitchFamily="34" charset="0"/>
              </a:rPr>
              <a:t>p </a:t>
            </a:r>
            <a:r>
              <a:rPr lang="en-US" sz="1200" dirty="0">
                <a:latin typeface="Calibri" pitchFamily="34" charset="0"/>
                <a:cs typeface="Calibri" pitchFamily="34" charset="0"/>
              </a:rPr>
              <a:t>SELACAL 750 -    3 </a:t>
            </a:r>
            <a:r>
              <a:rPr lang="sl-SI" sz="1200" dirty="0" smtClean="0">
                <a:latin typeface="Calibri" pitchFamily="34" charset="0"/>
                <a:cs typeface="Calibri" pitchFamily="34" charset="0"/>
              </a:rPr>
              <a:t>FN</a:t>
            </a:r>
            <a:r>
              <a:rPr lang="en-US" sz="1200" dirty="0" smtClean="0">
                <a:latin typeface="Calibri" pitchFamily="34" charset="0"/>
                <a:cs typeface="Calibri" pitchFamily="34" charset="0"/>
              </a:rPr>
              <a:t>-</a:t>
            </a:r>
            <a:r>
              <a:rPr lang="en-US" sz="1200" dirty="0" err="1" smtClean="0">
                <a:latin typeface="Calibri" pitchFamily="34" charset="0"/>
                <a:cs typeface="Calibri" pitchFamily="34" charset="0"/>
              </a:rPr>
              <a:t>modul</a:t>
            </a:r>
            <a:r>
              <a:rPr lang="sl-SI" sz="1200" dirty="0" smtClean="0">
                <a:latin typeface="Calibri" pitchFamily="34" charset="0"/>
                <a:cs typeface="Calibri" pitchFamily="34" charset="0"/>
              </a:rPr>
              <a:t>i</a:t>
            </a:r>
            <a:r>
              <a:rPr lang="en-US" sz="1200" dirty="0">
                <a:latin typeface="Calibri" pitchFamily="34" charset="0"/>
                <a:cs typeface="Calibri" pitchFamily="34" charset="0"/>
              </a:rPr>
              <a:t> </a:t>
            </a:r>
            <a:r>
              <a:rPr lang="en-US" sz="1200" b="1" dirty="0">
                <a:latin typeface="Calibri" pitchFamily="34" charset="0"/>
                <a:cs typeface="Calibri" pitchFamily="34" charset="0"/>
              </a:rPr>
              <a:t>750W, 120 l</a:t>
            </a:r>
            <a:r>
              <a:rPr lang="en-US" sz="1200" dirty="0">
                <a:latin typeface="Calibri" pitchFamily="34" charset="0"/>
                <a:cs typeface="Calibri" pitchFamily="34" charset="0"/>
              </a:rPr>
              <a:t> </a:t>
            </a:r>
            <a:r>
              <a:rPr lang="sl-SI" sz="1200" dirty="0" smtClean="0">
                <a:latin typeface="Calibri" pitchFamily="34" charset="0"/>
                <a:cs typeface="Calibri" pitchFamily="34" charset="0"/>
              </a:rPr>
              <a:t>hranilnik toplote</a:t>
            </a:r>
            <a:r>
              <a:rPr lang="de-DE" sz="1200" dirty="0">
                <a:latin typeface="Calibri" pitchFamily="34" charset="0"/>
                <a:cs typeface="Calibri" pitchFamily="34" charset="0"/>
              </a:rPr>
              <a:t>              </a:t>
            </a:r>
            <a:br>
              <a:rPr lang="de-DE" sz="1200" dirty="0">
                <a:latin typeface="Calibri" pitchFamily="34" charset="0"/>
                <a:cs typeface="Calibri" pitchFamily="34" charset="0"/>
              </a:rPr>
            </a:br>
            <a:r>
              <a:rPr lang="de-DE" sz="1200" dirty="0">
                <a:latin typeface="Calibri" pitchFamily="34" charset="0"/>
                <a:cs typeface="Calibri" pitchFamily="34" charset="0"/>
              </a:rPr>
              <a:t>  </a:t>
            </a:r>
            <a:br>
              <a:rPr lang="de-DE" sz="1200" dirty="0">
                <a:latin typeface="Calibri" pitchFamily="34" charset="0"/>
                <a:cs typeface="Calibri" pitchFamily="34" charset="0"/>
              </a:rPr>
            </a:br>
            <a:r>
              <a:rPr lang="de-DE" sz="1200" dirty="0">
                <a:latin typeface="Calibri" pitchFamily="34" charset="0"/>
                <a:cs typeface="Calibri" pitchFamily="34" charset="0"/>
              </a:rPr>
              <a:t/>
            </a:r>
            <a:br>
              <a:rPr lang="de-DE" sz="1200" dirty="0">
                <a:latin typeface="Calibri" pitchFamily="34" charset="0"/>
                <a:cs typeface="Calibri" pitchFamily="34" charset="0"/>
              </a:rPr>
            </a:br>
            <a:r>
              <a:rPr lang="de-DE" sz="1200" dirty="0">
                <a:latin typeface="Calibri" pitchFamily="34" charset="0"/>
                <a:cs typeface="Calibri" pitchFamily="34" charset="0"/>
              </a:rPr>
              <a:t>                                                 </a:t>
            </a:r>
            <a:br>
              <a:rPr lang="de-DE" sz="1200" dirty="0">
                <a:latin typeface="Calibri" pitchFamily="34" charset="0"/>
                <a:cs typeface="Calibri" pitchFamily="34" charset="0"/>
              </a:rPr>
            </a:br>
            <a:r>
              <a:rPr lang="de-DE" sz="1200" dirty="0">
                <a:latin typeface="Calibri" pitchFamily="34" charset="0"/>
                <a:cs typeface="Calibri" pitchFamily="34" charset="0"/>
              </a:rPr>
              <a:t/>
            </a:r>
            <a:br>
              <a:rPr lang="de-DE" sz="1200" dirty="0">
                <a:latin typeface="Calibri" pitchFamily="34" charset="0"/>
                <a:cs typeface="Calibri" pitchFamily="34" charset="0"/>
              </a:rPr>
            </a:br>
            <a:endParaRPr lang="de-DE" sz="1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215900" y="5875338"/>
            <a:ext cx="8424863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sl-SI" sz="800" dirty="0" smtClean="0">
                <a:latin typeface="+mj-lt"/>
                <a:cs typeface="Calibri" pitchFamily="34" charset="0"/>
              </a:rPr>
              <a:t>Skupna potreba po energiji </a:t>
            </a:r>
            <a:r>
              <a:rPr lang="en-US" sz="800" dirty="0" smtClean="0">
                <a:latin typeface="Arial" charset="0"/>
              </a:rPr>
              <a:t>SELACAL 1000 </a:t>
            </a:r>
            <a:r>
              <a:rPr lang="sl-SI" sz="800" dirty="0" smtClean="0">
                <a:latin typeface="Arial" charset="0"/>
              </a:rPr>
              <a:t>brez pomožnega gretja</a:t>
            </a:r>
            <a:r>
              <a:rPr lang="en-US" sz="800" dirty="0" smtClean="0">
                <a:latin typeface="+mj-lt"/>
                <a:cs typeface="Calibri" pitchFamily="34" charset="0"/>
              </a:rPr>
              <a:t>: </a:t>
            </a:r>
            <a:r>
              <a:rPr lang="sl-SI" sz="800" dirty="0" smtClean="0">
                <a:latin typeface="+mj-lt"/>
                <a:cs typeface="Calibri" pitchFamily="34" charset="0"/>
              </a:rPr>
              <a:t>@</a:t>
            </a:r>
            <a:r>
              <a:rPr lang="en-US" sz="800" dirty="0" smtClean="0">
                <a:latin typeface="+mj-lt"/>
                <a:cs typeface="Calibri" pitchFamily="34" charset="0"/>
              </a:rPr>
              <a:t> 80 l/d: 1527 kWh/</a:t>
            </a:r>
            <a:r>
              <a:rPr lang="sl-SI" sz="800" dirty="0" smtClean="0">
                <a:latin typeface="+mj-lt"/>
                <a:cs typeface="Calibri" pitchFamily="34" charset="0"/>
              </a:rPr>
              <a:t>l</a:t>
            </a:r>
            <a:r>
              <a:rPr lang="en-US" sz="800" dirty="0" smtClean="0">
                <a:latin typeface="+mj-lt"/>
                <a:cs typeface="Calibri" pitchFamily="34" charset="0"/>
              </a:rPr>
              <a:t>, </a:t>
            </a:r>
            <a:r>
              <a:rPr lang="sl-SI" sz="800" dirty="0" smtClean="0">
                <a:latin typeface="+mj-lt"/>
                <a:cs typeface="Calibri" pitchFamily="34" charset="0"/>
              </a:rPr>
              <a:t>@</a:t>
            </a:r>
            <a:r>
              <a:rPr lang="en-US" sz="800" dirty="0" smtClean="0">
                <a:latin typeface="+mj-lt"/>
                <a:cs typeface="Calibri" pitchFamily="34" charset="0"/>
              </a:rPr>
              <a:t> 110l/d: 2081 kWh/</a:t>
            </a:r>
            <a:r>
              <a:rPr lang="sl-SI" sz="800" dirty="0" smtClean="0">
                <a:latin typeface="+mj-lt"/>
                <a:cs typeface="Calibri" pitchFamily="34" charset="0"/>
              </a:rPr>
              <a:t>l</a:t>
            </a:r>
            <a:r>
              <a:rPr lang="en-US" sz="800" dirty="0" smtClean="0">
                <a:latin typeface="+mj-lt"/>
                <a:cs typeface="Calibri" pitchFamily="34" charset="0"/>
              </a:rPr>
              <a:t>, </a:t>
            </a:r>
            <a:r>
              <a:rPr lang="sl-SI" sz="800" dirty="0" smtClean="0">
                <a:latin typeface="+mj-lt"/>
                <a:cs typeface="Calibri" pitchFamily="34" charset="0"/>
              </a:rPr>
              <a:t>@</a:t>
            </a:r>
            <a:r>
              <a:rPr lang="en-US" sz="800" dirty="0" smtClean="0">
                <a:latin typeface="+mj-lt"/>
                <a:cs typeface="Calibri" pitchFamily="34" charset="0"/>
              </a:rPr>
              <a:t> 140 l/d: 2601 kWh/</a:t>
            </a:r>
            <a:r>
              <a:rPr lang="sl-SI" sz="800" dirty="0" smtClean="0">
                <a:latin typeface="+mj-lt"/>
                <a:cs typeface="Calibri" pitchFamily="34" charset="0"/>
              </a:rPr>
              <a:t>l</a:t>
            </a:r>
            <a:r>
              <a:rPr lang="en-US" sz="800" dirty="0" smtClean="0">
                <a:latin typeface="+mj-lt"/>
                <a:cs typeface="Calibri" pitchFamily="34" charset="0"/>
              </a:rPr>
              <a:t>  </a:t>
            </a:r>
            <a:r>
              <a:rPr lang="sl-SI" sz="800" dirty="0" smtClean="0">
                <a:latin typeface="+mj-lt"/>
                <a:cs typeface="Calibri" pitchFamily="34" charset="0"/>
              </a:rPr>
              <a:t>izkoristek sistema po </a:t>
            </a:r>
            <a:r>
              <a:rPr lang="en-US" sz="800" dirty="0" smtClean="0">
                <a:latin typeface="+mj-lt"/>
                <a:cs typeface="Calibri" pitchFamily="34" charset="0"/>
              </a:rPr>
              <a:t>EN 12977: eta=0,75 </a:t>
            </a:r>
            <a:endParaRPr lang="en-US" sz="800" dirty="0">
              <a:latin typeface="+mj-lt"/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215900" y="6091238"/>
            <a:ext cx="8424863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sl-SI" sz="800" dirty="0" smtClean="0">
                <a:latin typeface="+mn-lt"/>
                <a:cs typeface="Calibri" pitchFamily="34" charset="0"/>
              </a:rPr>
              <a:t>Skupna potreba po energiji </a:t>
            </a:r>
            <a:r>
              <a:rPr lang="en-US" sz="800" dirty="0" smtClean="0">
                <a:latin typeface="Arial" charset="0"/>
              </a:rPr>
              <a:t>SELACAL </a:t>
            </a:r>
            <a:r>
              <a:rPr lang="en-US" sz="800" dirty="0">
                <a:latin typeface="Arial" charset="0"/>
              </a:rPr>
              <a:t>750 </a:t>
            </a:r>
            <a:r>
              <a:rPr lang="sl-SI" sz="800" dirty="0" smtClean="0">
                <a:latin typeface="Arial" charset="0"/>
              </a:rPr>
              <a:t>z pomožnim gretjem</a:t>
            </a:r>
            <a:r>
              <a:rPr lang="en-US" sz="800" dirty="0" smtClean="0">
                <a:latin typeface="+mn-lt"/>
                <a:cs typeface="Calibri" pitchFamily="34" charset="0"/>
              </a:rPr>
              <a:t>: </a:t>
            </a:r>
            <a:r>
              <a:rPr lang="sl-SI" sz="800" dirty="0" smtClean="0">
                <a:latin typeface="+mn-lt"/>
                <a:cs typeface="Calibri" pitchFamily="34" charset="0"/>
              </a:rPr>
              <a:t>@</a:t>
            </a:r>
            <a:r>
              <a:rPr lang="en-US" sz="800" dirty="0" smtClean="0">
                <a:latin typeface="+mn-lt"/>
                <a:cs typeface="Calibri" pitchFamily="34" charset="0"/>
              </a:rPr>
              <a:t> </a:t>
            </a:r>
            <a:r>
              <a:rPr lang="en-US" sz="800" dirty="0">
                <a:latin typeface="+mn-lt"/>
                <a:cs typeface="Calibri" pitchFamily="34" charset="0"/>
              </a:rPr>
              <a:t>80 l/d: 1571 kWh/a, </a:t>
            </a:r>
            <a:r>
              <a:rPr lang="sl-SI" sz="800" dirty="0" smtClean="0">
                <a:latin typeface="+mn-lt"/>
                <a:cs typeface="Calibri" pitchFamily="34" charset="0"/>
              </a:rPr>
              <a:t>@</a:t>
            </a:r>
            <a:r>
              <a:rPr lang="en-US" sz="800" dirty="0" smtClean="0">
                <a:latin typeface="+mn-lt"/>
                <a:cs typeface="Calibri" pitchFamily="34" charset="0"/>
              </a:rPr>
              <a:t> </a:t>
            </a:r>
            <a:r>
              <a:rPr lang="en-US" sz="800" dirty="0">
                <a:latin typeface="+mn-lt"/>
                <a:cs typeface="Calibri" pitchFamily="34" charset="0"/>
              </a:rPr>
              <a:t>110l/d: 2160 kWh/a, </a:t>
            </a:r>
            <a:r>
              <a:rPr lang="sl-SI" sz="800" dirty="0" smtClean="0">
                <a:latin typeface="+mn-lt"/>
                <a:cs typeface="Calibri" pitchFamily="34" charset="0"/>
              </a:rPr>
              <a:t>@</a:t>
            </a:r>
            <a:r>
              <a:rPr lang="en-US" sz="800" dirty="0" smtClean="0">
                <a:latin typeface="+mn-lt"/>
                <a:cs typeface="Calibri" pitchFamily="34" charset="0"/>
              </a:rPr>
              <a:t> </a:t>
            </a:r>
            <a:r>
              <a:rPr lang="en-US" sz="800" dirty="0">
                <a:latin typeface="+mn-lt"/>
                <a:cs typeface="Calibri" pitchFamily="34" charset="0"/>
              </a:rPr>
              <a:t>140 l/d: 2749 kWh/a </a:t>
            </a:r>
            <a:r>
              <a:rPr lang="sl-SI" sz="800" dirty="0" smtClean="0">
                <a:latin typeface="+mn-lt"/>
                <a:cs typeface="Calibri" pitchFamily="34" charset="0"/>
              </a:rPr>
              <a:t>izkoistek sistema po </a:t>
            </a:r>
            <a:r>
              <a:rPr lang="en-US" sz="800" dirty="0" smtClean="0">
                <a:latin typeface="+mn-lt"/>
                <a:cs typeface="Calibri" pitchFamily="34" charset="0"/>
              </a:rPr>
              <a:t>EN </a:t>
            </a:r>
            <a:r>
              <a:rPr lang="en-US" sz="800" dirty="0">
                <a:latin typeface="+mn-lt"/>
                <a:cs typeface="Calibri" pitchFamily="34" charset="0"/>
              </a:rPr>
              <a:t>12977: eta=0,75</a:t>
            </a:r>
            <a:endParaRPr lang="en-US" sz="800" dirty="0">
              <a:latin typeface="+mn-lt"/>
            </a:endParaRPr>
          </a:p>
        </p:txBody>
      </p:sp>
      <p:sp>
        <p:nvSpPr>
          <p:cNvPr id="9223" name="Textfeld 4"/>
          <p:cNvSpPr txBox="1">
            <a:spLocks noChangeArrowheads="1"/>
          </p:cNvSpPr>
          <p:nvPr/>
        </p:nvSpPr>
        <p:spPr bwMode="auto">
          <a:xfrm>
            <a:off x="828675" y="2540000"/>
            <a:ext cx="719138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de-DE" sz="800">
                <a:latin typeface="Calibri" pitchFamily="34" charset="0"/>
                <a:cs typeface="Calibri" pitchFamily="34" charset="0"/>
              </a:rPr>
              <a:t>kWh</a:t>
            </a:r>
          </a:p>
        </p:txBody>
      </p:sp>
      <p:grpSp>
        <p:nvGrpSpPr>
          <p:cNvPr id="9224" name="Gruppieren 5"/>
          <p:cNvGrpSpPr>
            <a:grpSpLocks/>
          </p:cNvGrpSpPr>
          <p:nvPr/>
        </p:nvGrpSpPr>
        <p:grpSpPr bwMode="auto">
          <a:xfrm>
            <a:off x="6656388" y="1216025"/>
            <a:ext cx="1263650" cy="1295400"/>
            <a:chOff x="6656299" y="1216219"/>
            <a:chExt cx="1264483" cy="1295551"/>
          </a:xfrm>
        </p:grpSpPr>
        <p:pic>
          <p:nvPicPr>
            <p:cNvPr id="9230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727" t="21001" r="51768" b="11060"/>
            <a:stretch>
              <a:fillRect/>
            </a:stretch>
          </p:blipFill>
          <p:spPr bwMode="auto">
            <a:xfrm>
              <a:off x="6656299" y="1515961"/>
              <a:ext cx="832586" cy="9958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31" name="Flussdiagramm: Zusammenführung 8"/>
            <p:cNvSpPr>
              <a:spLocks noChangeArrowheads="1"/>
            </p:cNvSpPr>
            <p:nvPr/>
          </p:nvSpPr>
          <p:spPr bwMode="auto">
            <a:xfrm>
              <a:off x="6990513" y="1976090"/>
              <a:ext cx="164158" cy="144016"/>
            </a:xfrm>
            <a:prstGeom prst="flowChartSummingJunction">
              <a:avLst/>
            </a:prstGeom>
            <a:solidFill>
              <a:srgbClr val="C0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pic>
          <p:nvPicPr>
            <p:cNvPr id="18435" name="Picture 3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0" t="18682" r="56776" b="35345"/>
            <a:stretch/>
          </p:blipFill>
          <p:spPr bwMode="auto">
            <a:xfrm>
              <a:off x="7390778" y="1216219"/>
              <a:ext cx="530004" cy="355535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aphicFrame>
        <p:nvGraphicFramePr>
          <p:cNvPr id="2" name="Diagramm 2"/>
          <p:cNvGraphicFramePr>
            <a:graphicFrameLocks/>
          </p:cNvGraphicFramePr>
          <p:nvPr/>
        </p:nvGraphicFramePr>
        <p:xfrm>
          <a:off x="431800" y="2343150"/>
          <a:ext cx="7718425" cy="34591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226" name="Textfeld 1"/>
          <p:cNvSpPr txBox="1">
            <a:spLocks noChangeArrowheads="1"/>
          </p:cNvSpPr>
          <p:nvPr/>
        </p:nvSpPr>
        <p:spPr bwMode="auto">
          <a:xfrm>
            <a:off x="2730500" y="3065463"/>
            <a:ext cx="1446213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sl-SI" sz="1000" dirty="0" smtClean="0">
                <a:latin typeface="Calibri" pitchFamily="34" charset="0"/>
                <a:cs typeface="Calibri" pitchFamily="34" charset="0"/>
              </a:rPr>
              <a:t>Z pomožnim gretjem</a:t>
            </a:r>
            <a:endParaRPr lang="en-US" sz="1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227" name="Textfeld 1"/>
          <p:cNvSpPr txBox="1">
            <a:spLocks noChangeArrowheads="1"/>
          </p:cNvSpPr>
          <p:nvPr/>
        </p:nvSpPr>
        <p:spPr bwMode="auto">
          <a:xfrm>
            <a:off x="1188243" y="3332128"/>
            <a:ext cx="1691977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sl-SI" sz="1000" dirty="0" smtClean="0">
                <a:latin typeface="Calibri" pitchFamily="34" charset="0"/>
                <a:cs typeface="Calibri" pitchFamily="34" charset="0"/>
              </a:rPr>
              <a:t>Brez pomožnega ogrevanja</a:t>
            </a:r>
            <a:endParaRPr lang="en-US" sz="1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228" name="Textfeld 1"/>
          <p:cNvSpPr txBox="1">
            <a:spLocks noChangeArrowheads="1"/>
          </p:cNvSpPr>
          <p:nvPr/>
        </p:nvSpPr>
        <p:spPr bwMode="auto">
          <a:xfrm>
            <a:off x="5511800" y="2540000"/>
            <a:ext cx="1444625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sl-SI" sz="1000" dirty="0" smtClean="0">
                <a:latin typeface="Calibri" pitchFamily="34" charset="0"/>
                <a:cs typeface="Calibri" pitchFamily="34" charset="0"/>
              </a:rPr>
              <a:t>Z pomožnim gretjem</a:t>
            </a:r>
            <a:endParaRPr lang="en-US" sz="1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229" name="Textfeld 1"/>
          <p:cNvSpPr txBox="1">
            <a:spLocks noChangeArrowheads="1"/>
          </p:cNvSpPr>
          <p:nvPr/>
        </p:nvSpPr>
        <p:spPr bwMode="auto">
          <a:xfrm>
            <a:off x="4065587" y="2770586"/>
            <a:ext cx="1622946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sl-SI" sz="1000" dirty="0" smtClean="0">
                <a:latin typeface="Calibri" pitchFamily="34" charset="0"/>
                <a:cs typeface="Calibri" pitchFamily="34" charset="0"/>
              </a:rPr>
              <a:t>Brez pomožnega ogrevanja</a:t>
            </a:r>
            <a:endParaRPr lang="en-US" sz="1000" dirty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m 3"/>
          <p:cNvGraphicFramePr>
            <a:graphicFrameLocks/>
          </p:cNvGraphicFramePr>
          <p:nvPr/>
        </p:nvGraphicFramePr>
        <p:xfrm>
          <a:off x="534988" y="2357438"/>
          <a:ext cx="7635875" cy="3422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243" name="Titel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 smtClean="0"/>
          </a:p>
        </p:txBody>
      </p:sp>
      <p:sp>
        <p:nvSpPr>
          <p:cNvPr id="10244" name="Rectangle 9"/>
          <p:cNvSpPr>
            <a:spLocks noChangeArrowheads="1"/>
          </p:cNvSpPr>
          <p:nvPr/>
        </p:nvSpPr>
        <p:spPr bwMode="auto">
          <a:xfrm>
            <a:off x="287338" y="450850"/>
            <a:ext cx="7777162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defTabSz="866775" eaLnBrk="1" hangingPunct="1"/>
            <a:r>
              <a:rPr lang="sl-SI" sz="2400" b="1" dirty="0" smtClean="0">
                <a:solidFill>
                  <a:srgbClr val="414141"/>
                </a:solidFill>
              </a:rPr>
              <a:t>Lokacija Atene, Grčija</a:t>
            </a:r>
            <a:endParaRPr lang="en-US" sz="2400" b="1" dirty="0">
              <a:solidFill>
                <a:srgbClr val="414141"/>
              </a:solidFill>
            </a:endParaRPr>
          </a:p>
        </p:txBody>
      </p:sp>
      <p:sp>
        <p:nvSpPr>
          <p:cNvPr id="10245" name="Rectangle 8"/>
          <p:cNvSpPr>
            <a:spLocks noChangeArrowheads="1"/>
          </p:cNvSpPr>
          <p:nvPr/>
        </p:nvSpPr>
        <p:spPr bwMode="auto">
          <a:xfrm>
            <a:off x="422275" y="1352481"/>
            <a:ext cx="5197641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sl-SI" sz="1200" b="1" dirty="0">
                <a:latin typeface="Calibri" pitchFamily="34" charset="0"/>
                <a:cs typeface="Calibri" pitchFamily="34" charset="0"/>
              </a:rPr>
              <a:t>Prihranki energije sistema SELACAL</a:t>
            </a:r>
            <a:r>
              <a:rPr lang="en-US" sz="1200" dirty="0">
                <a:latin typeface="Calibri" pitchFamily="34" charset="0"/>
                <a:cs typeface="Calibri" pitchFamily="34" charset="0"/>
              </a:rPr>
              <a:t> (kWh/</a:t>
            </a:r>
            <a:r>
              <a:rPr lang="sl-SI" sz="1200" dirty="0">
                <a:latin typeface="Calibri" pitchFamily="34" charset="0"/>
                <a:cs typeface="Calibri" pitchFamily="34" charset="0"/>
              </a:rPr>
              <a:t>leto</a:t>
            </a:r>
            <a:r>
              <a:rPr lang="en-US" sz="1200" dirty="0">
                <a:latin typeface="Calibri" pitchFamily="34" charset="0"/>
                <a:cs typeface="Calibri" pitchFamily="34" charset="0"/>
              </a:rPr>
              <a:t>)</a:t>
            </a:r>
            <a:r>
              <a:rPr lang="en-US" sz="1200" dirty="0">
                <a:latin typeface="Calibri" pitchFamily="34" charset="0"/>
                <a:cs typeface="Calibri" pitchFamily="34" charset="0"/>
              </a:rPr>
              <a:t/>
            </a:r>
            <a:br>
              <a:rPr lang="en-US" sz="1200" dirty="0">
                <a:latin typeface="Calibri" pitchFamily="34" charset="0"/>
                <a:cs typeface="Calibri" pitchFamily="34" charset="0"/>
              </a:rPr>
            </a:br>
            <a:r>
              <a:rPr lang="en-US" sz="1200" dirty="0" smtClean="0">
                <a:latin typeface="Calibri" pitchFamily="34" charset="0"/>
                <a:cs typeface="Calibri" pitchFamily="34" charset="0"/>
              </a:rPr>
              <a:t>L</a:t>
            </a:r>
            <a:r>
              <a:rPr lang="sl-SI" sz="1200" dirty="0" smtClean="0">
                <a:latin typeface="Calibri" pitchFamily="34" charset="0"/>
                <a:cs typeface="Calibri" pitchFamily="34" charset="0"/>
              </a:rPr>
              <a:t>okacija</a:t>
            </a:r>
            <a:r>
              <a:rPr lang="en-US" sz="1200" dirty="0" smtClean="0">
                <a:latin typeface="Calibri" pitchFamily="34" charset="0"/>
                <a:cs typeface="Calibri" pitchFamily="34" charset="0"/>
              </a:rPr>
              <a:t>:</a:t>
            </a:r>
            <a:r>
              <a:rPr lang="en-US" sz="1200" dirty="0">
                <a:latin typeface="Calibri" pitchFamily="34" charset="0"/>
                <a:cs typeface="Calibri" pitchFamily="34" charset="0"/>
              </a:rPr>
              <a:t> </a:t>
            </a:r>
            <a:r>
              <a:rPr lang="en-US" sz="1200" b="1" dirty="0" smtClean="0">
                <a:latin typeface="Calibri" pitchFamily="34" charset="0"/>
                <a:cs typeface="Calibri" pitchFamily="34" charset="0"/>
              </a:rPr>
              <a:t>At</a:t>
            </a:r>
            <a:r>
              <a:rPr lang="sl-SI" sz="1200" b="1" dirty="0" smtClean="0">
                <a:latin typeface="Calibri" pitchFamily="34" charset="0"/>
                <a:cs typeface="Calibri" pitchFamily="34" charset="0"/>
              </a:rPr>
              <a:t>ene</a:t>
            </a:r>
            <a:r>
              <a:rPr lang="en-US" sz="1200" dirty="0" smtClean="0">
                <a:latin typeface="Calibri" pitchFamily="34" charset="0"/>
                <a:cs typeface="Calibri" pitchFamily="34" charset="0"/>
              </a:rPr>
              <a:t>, </a:t>
            </a:r>
            <a:r>
              <a:rPr lang="sl-SI" sz="1200" dirty="0" smtClean="0">
                <a:latin typeface="Calibri" pitchFamily="34" charset="0"/>
                <a:cs typeface="Calibri" pitchFamily="34" charset="0"/>
              </a:rPr>
              <a:t>Grčija, z in brez pomožnega ogrevanja</a:t>
            </a:r>
            <a:r>
              <a:rPr lang="en-US" sz="1200" dirty="0">
                <a:latin typeface="Calibri" pitchFamily="34" charset="0"/>
                <a:cs typeface="Calibri" pitchFamily="34" charset="0"/>
              </a:rPr>
              <a:t>                    </a:t>
            </a:r>
            <a:br>
              <a:rPr lang="en-US" sz="1200" dirty="0">
                <a:latin typeface="Calibri" pitchFamily="34" charset="0"/>
                <a:cs typeface="Calibri" pitchFamily="34" charset="0"/>
              </a:rPr>
            </a:br>
            <a:r>
              <a:rPr lang="en-US" sz="1200" dirty="0" smtClean="0">
                <a:latin typeface="Calibri" pitchFamily="34" charset="0"/>
                <a:cs typeface="Calibri" pitchFamily="34" charset="0"/>
              </a:rPr>
              <a:t>T</a:t>
            </a:r>
            <a:r>
              <a:rPr lang="sl-SI" sz="1200" dirty="0" smtClean="0">
                <a:latin typeface="Calibri" pitchFamily="34" charset="0"/>
                <a:cs typeface="Calibri" pitchFamily="34" charset="0"/>
              </a:rPr>
              <a:t>i</a:t>
            </a:r>
            <a:r>
              <a:rPr lang="en-US" sz="1200" dirty="0" smtClean="0">
                <a:latin typeface="Calibri" pitchFamily="34" charset="0"/>
                <a:cs typeface="Calibri" pitchFamily="34" charset="0"/>
              </a:rPr>
              <a:t>p </a:t>
            </a:r>
            <a:r>
              <a:rPr lang="en-US" sz="1200" dirty="0">
                <a:latin typeface="Calibri" pitchFamily="34" charset="0"/>
                <a:cs typeface="Calibri" pitchFamily="34" charset="0"/>
              </a:rPr>
              <a:t>SELACAL 1000 -  4 </a:t>
            </a:r>
            <a:r>
              <a:rPr lang="sl-SI" sz="1200" dirty="0" smtClean="0">
                <a:latin typeface="Calibri" pitchFamily="34" charset="0"/>
                <a:cs typeface="Calibri" pitchFamily="34" charset="0"/>
              </a:rPr>
              <a:t>FN</a:t>
            </a:r>
            <a:r>
              <a:rPr lang="en-US" sz="1200" dirty="0" smtClean="0">
                <a:latin typeface="Calibri" pitchFamily="34" charset="0"/>
                <a:cs typeface="Calibri" pitchFamily="34" charset="0"/>
              </a:rPr>
              <a:t>-</a:t>
            </a:r>
            <a:r>
              <a:rPr lang="en-US" sz="1200" dirty="0" err="1" smtClean="0">
                <a:latin typeface="Calibri" pitchFamily="34" charset="0"/>
                <a:cs typeface="Calibri" pitchFamily="34" charset="0"/>
              </a:rPr>
              <a:t>modul</a:t>
            </a:r>
            <a:r>
              <a:rPr lang="sl-SI" sz="1200" dirty="0" smtClean="0">
                <a:latin typeface="Calibri" pitchFamily="34" charset="0"/>
                <a:cs typeface="Calibri" pitchFamily="34" charset="0"/>
              </a:rPr>
              <a:t>i</a:t>
            </a:r>
            <a:r>
              <a:rPr lang="en-US" sz="1200" dirty="0">
                <a:latin typeface="Calibri" pitchFamily="34" charset="0"/>
                <a:cs typeface="Calibri" pitchFamily="34" charset="0"/>
              </a:rPr>
              <a:t> </a:t>
            </a:r>
            <a:r>
              <a:rPr lang="en-US" sz="1200" b="1" dirty="0">
                <a:latin typeface="Calibri" pitchFamily="34" charset="0"/>
                <a:cs typeface="Calibri" pitchFamily="34" charset="0"/>
              </a:rPr>
              <a:t>1000W, 150 l</a:t>
            </a:r>
            <a:r>
              <a:rPr lang="en-US" sz="1200" dirty="0">
                <a:latin typeface="Calibri" pitchFamily="34" charset="0"/>
                <a:cs typeface="Calibri" pitchFamily="34" charset="0"/>
              </a:rPr>
              <a:t> </a:t>
            </a:r>
            <a:r>
              <a:rPr lang="sl-SI" sz="1200" dirty="0" smtClean="0">
                <a:latin typeface="Calibri" pitchFamily="34" charset="0"/>
                <a:cs typeface="Calibri" pitchFamily="34" charset="0"/>
              </a:rPr>
              <a:t>hranilnik toplote</a:t>
            </a:r>
            <a:r>
              <a:rPr lang="en-US" sz="1200" dirty="0">
                <a:latin typeface="Calibri" pitchFamily="34" charset="0"/>
                <a:cs typeface="Calibri" pitchFamily="34" charset="0"/>
              </a:rPr>
              <a:t>                              </a:t>
            </a:r>
            <a:br>
              <a:rPr lang="en-US" sz="1200" dirty="0">
                <a:latin typeface="Calibri" pitchFamily="34" charset="0"/>
                <a:cs typeface="Calibri" pitchFamily="34" charset="0"/>
              </a:rPr>
            </a:br>
            <a:r>
              <a:rPr lang="en-US" sz="1200" dirty="0" smtClean="0">
                <a:latin typeface="Calibri" pitchFamily="34" charset="0"/>
                <a:cs typeface="Calibri" pitchFamily="34" charset="0"/>
              </a:rPr>
              <a:t>T</a:t>
            </a:r>
            <a:r>
              <a:rPr lang="sl-SI" sz="1200" dirty="0" smtClean="0">
                <a:latin typeface="Calibri" pitchFamily="34" charset="0"/>
                <a:cs typeface="Calibri" pitchFamily="34" charset="0"/>
              </a:rPr>
              <a:t>i</a:t>
            </a:r>
            <a:r>
              <a:rPr lang="en-US" sz="1200" dirty="0" smtClean="0">
                <a:latin typeface="Calibri" pitchFamily="34" charset="0"/>
                <a:cs typeface="Calibri" pitchFamily="34" charset="0"/>
              </a:rPr>
              <a:t>p </a:t>
            </a:r>
            <a:r>
              <a:rPr lang="en-US" sz="1200" dirty="0">
                <a:latin typeface="Calibri" pitchFamily="34" charset="0"/>
                <a:cs typeface="Calibri" pitchFamily="34" charset="0"/>
              </a:rPr>
              <a:t>SELACAL 750 -    3 </a:t>
            </a:r>
            <a:r>
              <a:rPr lang="sl-SI" sz="1200" dirty="0" smtClean="0">
                <a:latin typeface="Calibri" pitchFamily="34" charset="0"/>
                <a:cs typeface="Calibri" pitchFamily="34" charset="0"/>
              </a:rPr>
              <a:t>FN</a:t>
            </a:r>
            <a:r>
              <a:rPr lang="en-US" sz="1200" dirty="0" smtClean="0">
                <a:latin typeface="Calibri" pitchFamily="34" charset="0"/>
                <a:cs typeface="Calibri" pitchFamily="34" charset="0"/>
              </a:rPr>
              <a:t>-</a:t>
            </a:r>
            <a:r>
              <a:rPr lang="en-US" sz="1200" dirty="0" err="1" smtClean="0">
                <a:latin typeface="Calibri" pitchFamily="34" charset="0"/>
                <a:cs typeface="Calibri" pitchFamily="34" charset="0"/>
              </a:rPr>
              <a:t>modul</a:t>
            </a:r>
            <a:r>
              <a:rPr lang="sl-SI" sz="1200" dirty="0" smtClean="0">
                <a:latin typeface="Calibri" pitchFamily="34" charset="0"/>
                <a:cs typeface="Calibri" pitchFamily="34" charset="0"/>
              </a:rPr>
              <a:t>i</a:t>
            </a:r>
            <a:r>
              <a:rPr lang="en-US" sz="1200" dirty="0">
                <a:latin typeface="Calibri" pitchFamily="34" charset="0"/>
                <a:cs typeface="Calibri" pitchFamily="34" charset="0"/>
              </a:rPr>
              <a:t> </a:t>
            </a:r>
            <a:r>
              <a:rPr lang="en-US" sz="1200" b="1" dirty="0">
                <a:latin typeface="Calibri" pitchFamily="34" charset="0"/>
                <a:cs typeface="Calibri" pitchFamily="34" charset="0"/>
              </a:rPr>
              <a:t>750W, 120 l</a:t>
            </a:r>
            <a:r>
              <a:rPr lang="en-US" sz="1200" dirty="0">
                <a:latin typeface="Calibri" pitchFamily="34" charset="0"/>
                <a:cs typeface="Calibri" pitchFamily="34" charset="0"/>
              </a:rPr>
              <a:t> </a:t>
            </a:r>
            <a:r>
              <a:rPr lang="sl-SI" sz="1200" dirty="0" smtClean="0">
                <a:latin typeface="Calibri" pitchFamily="34" charset="0"/>
                <a:cs typeface="Calibri" pitchFamily="34" charset="0"/>
              </a:rPr>
              <a:t>hranilnik toplote</a:t>
            </a:r>
            <a:r>
              <a:rPr lang="de-DE" sz="1200" dirty="0">
                <a:latin typeface="Calibri" pitchFamily="34" charset="0"/>
                <a:cs typeface="Calibri" pitchFamily="34" charset="0"/>
              </a:rPr>
              <a:t>                  </a:t>
            </a:r>
            <a:br>
              <a:rPr lang="de-DE" sz="1200" dirty="0">
                <a:latin typeface="Calibri" pitchFamily="34" charset="0"/>
                <a:cs typeface="Calibri" pitchFamily="34" charset="0"/>
              </a:rPr>
            </a:br>
            <a:r>
              <a:rPr lang="de-DE" sz="1200" dirty="0">
                <a:latin typeface="Calibri" pitchFamily="34" charset="0"/>
                <a:cs typeface="Calibri" pitchFamily="34" charset="0"/>
              </a:rPr>
              <a:t>  </a:t>
            </a:r>
            <a:br>
              <a:rPr lang="de-DE" sz="1200" dirty="0">
                <a:latin typeface="Calibri" pitchFamily="34" charset="0"/>
                <a:cs typeface="Calibri" pitchFamily="34" charset="0"/>
              </a:rPr>
            </a:br>
            <a:r>
              <a:rPr lang="de-DE" sz="1200" dirty="0">
                <a:latin typeface="Calibri" pitchFamily="34" charset="0"/>
                <a:cs typeface="Calibri" pitchFamily="34" charset="0"/>
              </a:rPr>
              <a:t/>
            </a:r>
            <a:br>
              <a:rPr lang="de-DE" sz="1200" dirty="0">
                <a:latin typeface="Calibri" pitchFamily="34" charset="0"/>
                <a:cs typeface="Calibri" pitchFamily="34" charset="0"/>
              </a:rPr>
            </a:br>
            <a:r>
              <a:rPr lang="de-DE" sz="1200" dirty="0">
                <a:latin typeface="Calibri" pitchFamily="34" charset="0"/>
                <a:cs typeface="Calibri" pitchFamily="34" charset="0"/>
              </a:rPr>
              <a:t>                                                 </a:t>
            </a:r>
            <a:br>
              <a:rPr lang="de-DE" sz="1200" dirty="0">
                <a:latin typeface="Calibri" pitchFamily="34" charset="0"/>
                <a:cs typeface="Calibri" pitchFamily="34" charset="0"/>
              </a:rPr>
            </a:br>
            <a:r>
              <a:rPr lang="de-DE" sz="1200" dirty="0">
                <a:latin typeface="Calibri" pitchFamily="34" charset="0"/>
                <a:cs typeface="Calibri" pitchFamily="34" charset="0"/>
              </a:rPr>
              <a:t/>
            </a:r>
            <a:br>
              <a:rPr lang="de-DE" sz="1200" dirty="0">
                <a:latin typeface="Calibri" pitchFamily="34" charset="0"/>
                <a:cs typeface="Calibri" pitchFamily="34" charset="0"/>
              </a:rPr>
            </a:br>
            <a:endParaRPr lang="de-DE" sz="12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Rechteck 9"/>
          <p:cNvSpPr/>
          <p:nvPr/>
        </p:nvSpPr>
        <p:spPr>
          <a:xfrm>
            <a:off x="287338" y="5875338"/>
            <a:ext cx="828151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sl-SI" sz="800" dirty="0">
                <a:cs typeface="Calibri" pitchFamily="34" charset="0"/>
              </a:rPr>
              <a:t>Skupna potreba po energiji </a:t>
            </a:r>
            <a:r>
              <a:rPr lang="en-US" sz="800" dirty="0">
                <a:latin typeface="Arial" charset="0"/>
              </a:rPr>
              <a:t>SELACAL 1000 </a:t>
            </a:r>
            <a:r>
              <a:rPr lang="sl-SI" sz="800" dirty="0">
                <a:latin typeface="Arial" charset="0"/>
              </a:rPr>
              <a:t>brez pomožnega gretja</a:t>
            </a:r>
            <a:r>
              <a:rPr lang="en-US" sz="800" dirty="0">
                <a:cs typeface="Calibri" pitchFamily="34" charset="0"/>
              </a:rPr>
              <a:t>: </a:t>
            </a:r>
            <a:r>
              <a:rPr lang="sl-SI" sz="800" dirty="0" smtClean="0">
                <a:cs typeface="Calibri" pitchFamily="34" charset="0"/>
              </a:rPr>
              <a:t>@</a:t>
            </a:r>
            <a:r>
              <a:rPr lang="en-US" sz="800" dirty="0" smtClean="0">
                <a:cs typeface="Calibri" pitchFamily="34" charset="0"/>
              </a:rPr>
              <a:t>80 </a:t>
            </a:r>
            <a:r>
              <a:rPr lang="en-US" sz="800" dirty="0">
                <a:cs typeface="Calibri" pitchFamily="34" charset="0"/>
              </a:rPr>
              <a:t>l/d: 1527 kWh/</a:t>
            </a:r>
            <a:r>
              <a:rPr lang="sl-SI" sz="800" dirty="0">
                <a:cs typeface="Calibri" pitchFamily="34" charset="0"/>
              </a:rPr>
              <a:t>l</a:t>
            </a:r>
            <a:r>
              <a:rPr lang="en-US" sz="800" dirty="0">
                <a:cs typeface="Calibri" pitchFamily="34" charset="0"/>
              </a:rPr>
              <a:t>, </a:t>
            </a:r>
            <a:r>
              <a:rPr lang="sl-SI" sz="800" dirty="0" smtClean="0">
                <a:cs typeface="Calibri" pitchFamily="34" charset="0"/>
              </a:rPr>
              <a:t>@</a:t>
            </a:r>
            <a:r>
              <a:rPr lang="en-US" sz="800" dirty="0" smtClean="0">
                <a:cs typeface="Calibri" pitchFamily="34" charset="0"/>
              </a:rPr>
              <a:t>110l/d</a:t>
            </a:r>
            <a:r>
              <a:rPr lang="en-US" sz="800" dirty="0">
                <a:cs typeface="Calibri" pitchFamily="34" charset="0"/>
              </a:rPr>
              <a:t>: 2081 kWh/</a:t>
            </a:r>
            <a:r>
              <a:rPr lang="sl-SI" sz="800" dirty="0">
                <a:cs typeface="Calibri" pitchFamily="34" charset="0"/>
              </a:rPr>
              <a:t>l</a:t>
            </a:r>
            <a:r>
              <a:rPr lang="en-US" sz="800" dirty="0">
                <a:cs typeface="Calibri" pitchFamily="34" charset="0"/>
              </a:rPr>
              <a:t>, </a:t>
            </a:r>
            <a:r>
              <a:rPr lang="sl-SI" sz="800" dirty="0" smtClean="0">
                <a:cs typeface="Calibri" pitchFamily="34" charset="0"/>
              </a:rPr>
              <a:t>@</a:t>
            </a:r>
            <a:r>
              <a:rPr lang="en-US" sz="800" dirty="0" smtClean="0">
                <a:cs typeface="Calibri" pitchFamily="34" charset="0"/>
              </a:rPr>
              <a:t>140 </a:t>
            </a:r>
            <a:r>
              <a:rPr lang="en-US" sz="800" dirty="0">
                <a:cs typeface="Calibri" pitchFamily="34" charset="0"/>
              </a:rPr>
              <a:t>l/d: 2601 kWh/</a:t>
            </a:r>
            <a:r>
              <a:rPr lang="sl-SI" sz="800" dirty="0">
                <a:cs typeface="Calibri" pitchFamily="34" charset="0"/>
              </a:rPr>
              <a:t>l</a:t>
            </a:r>
            <a:r>
              <a:rPr lang="en-US" sz="800" dirty="0">
                <a:cs typeface="Calibri" pitchFamily="34" charset="0"/>
              </a:rPr>
              <a:t>  </a:t>
            </a:r>
            <a:r>
              <a:rPr lang="sl-SI" sz="800" dirty="0">
                <a:cs typeface="Calibri" pitchFamily="34" charset="0"/>
              </a:rPr>
              <a:t>izkoristek sistema po </a:t>
            </a:r>
            <a:r>
              <a:rPr lang="en-US" sz="800" dirty="0">
                <a:cs typeface="Calibri" pitchFamily="34" charset="0"/>
              </a:rPr>
              <a:t>EN </a:t>
            </a:r>
            <a:r>
              <a:rPr lang="en-US" sz="800" dirty="0" smtClean="0">
                <a:cs typeface="Calibri" pitchFamily="34" charset="0"/>
              </a:rPr>
              <a:t>12977:</a:t>
            </a:r>
            <a:r>
              <a:rPr lang="sl-SI" sz="800" dirty="0" smtClean="0">
                <a:cs typeface="Calibri" pitchFamily="34" charset="0"/>
              </a:rPr>
              <a:t> </a:t>
            </a:r>
            <a:r>
              <a:rPr lang="en-US" sz="800" dirty="0" smtClean="0">
                <a:cs typeface="Calibri" pitchFamily="34" charset="0"/>
              </a:rPr>
              <a:t>eta=0,75 </a:t>
            </a:r>
            <a:r>
              <a:rPr lang="de-DE" sz="800" dirty="0">
                <a:latin typeface="+mj-lt"/>
                <a:cs typeface="Calibri" pitchFamily="34" charset="0"/>
              </a:rPr>
              <a:t> </a:t>
            </a:r>
            <a:endParaRPr lang="de-DE" sz="800" dirty="0">
              <a:latin typeface="+mj-lt"/>
            </a:endParaRPr>
          </a:p>
        </p:txBody>
      </p:sp>
      <p:sp>
        <p:nvSpPr>
          <p:cNvPr id="11" name="Rechteck 10"/>
          <p:cNvSpPr/>
          <p:nvPr/>
        </p:nvSpPr>
        <p:spPr>
          <a:xfrm>
            <a:off x="267018" y="6069385"/>
            <a:ext cx="8426450" cy="21590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sl-SI" sz="800" dirty="0">
                <a:cs typeface="Calibri" pitchFamily="34" charset="0"/>
              </a:rPr>
              <a:t>Skupna potreba po energiji </a:t>
            </a:r>
            <a:r>
              <a:rPr lang="en-US" sz="800" dirty="0">
                <a:latin typeface="Arial" charset="0"/>
              </a:rPr>
              <a:t>SELACAL 750 </a:t>
            </a:r>
            <a:r>
              <a:rPr lang="sl-SI" sz="800" dirty="0">
                <a:latin typeface="Arial" charset="0"/>
              </a:rPr>
              <a:t>z pomožnim gretjem</a:t>
            </a:r>
            <a:r>
              <a:rPr lang="en-US" sz="800" dirty="0">
                <a:cs typeface="Calibri" pitchFamily="34" charset="0"/>
              </a:rPr>
              <a:t>: </a:t>
            </a:r>
            <a:r>
              <a:rPr lang="sl-SI" sz="800" dirty="0">
                <a:cs typeface="Calibri" pitchFamily="34" charset="0"/>
              </a:rPr>
              <a:t>@</a:t>
            </a:r>
            <a:r>
              <a:rPr lang="en-US" sz="800" dirty="0">
                <a:cs typeface="Calibri" pitchFamily="34" charset="0"/>
              </a:rPr>
              <a:t> 80 l/d: 1571 kWh/a, </a:t>
            </a:r>
            <a:r>
              <a:rPr lang="sl-SI" sz="800" dirty="0">
                <a:cs typeface="Calibri" pitchFamily="34" charset="0"/>
              </a:rPr>
              <a:t>@</a:t>
            </a:r>
            <a:r>
              <a:rPr lang="en-US" sz="800" dirty="0">
                <a:cs typeface="Calibri" pitchFamily="34" charset="0"/>
              </a:rPr>
              <a:t> 110l/d: 2160 kWh/a, </a:t>
            </a:r>
            <a:r>
              <a:rPr lang="sl-SI" sz="800" dirty="0">
                <a:cs typeface="Calibri" pitchFamily="34" charset="0"/>
              </a:rPr>
              <a:t>@</a:t>
            </a:r>
            <a:r>
              <a:rPr lang="en-US" sz="800" dirty="0">
                <a:cs typeface="Calibri" pitchFamily="34" charset="0"/>
              </a:rPr>
              <a:t> 140 l/d: 2749 kWh/a </a:t>
            </a:r>
            <a:r>
              <a:rPr lang="sl-SI" sz="800" dirty="0">
                <a:cs typeface="Calibri" pitchFamily="34" charset="0"/>
              </a:rPr>
              <a:t>izkoistek sistema po </a:t>
            </a:r>
            <a:r>
              <a:rPr lang="en-US" sz="800" dirty="0">
                <a:cs typeface="Calibri" pitchFamily="34" charset="0"/>
              </a:rPr>
              <a:t>EN 12977: eta=0,75</a:t>
            </a:r>
            <a:endParaRPr lang="en-US" sz="800" dirty="0"/>
          </a:p>
        </p:txBody>
      </p:sp>
      <p:sp>
        <p:nvSpPr>
          <p:cNvPr id="10248" name="Textfeld 4"/>
          <p:cNvSpPr txBox="1">
            <a:spLocks noChangeArrowheads="1"/>
          </p:cNvSpPr>
          <p:nvPr/>
        </p:nvSpPr>
        <p:spPr bwMode="auto">
          <a:xfrm>
            <a:off x="936625" y="2228850"/>
            <a:ext cx="719138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de-DE" sz="800">
                <a:latin typeface="Calibri" pitchFamily="34" charset="0"/>
                <a:cs typeface="Calibri" pitchFamily="34" charset="0"/>
              </a:rPr>
              <a:t>kWh</a:t>
            </a:r>
          </a:p>
        </p:txBody>
      </p:sp>
      <p:sp>
        <p:nvSpPr>
          <p:cNvPr id="10249" name="Textfeld 1"/>
          <p:cNvSpPr txBox="1">
            <a:spLocks noChangeArrowheads="1"/>
          </p:cNvSpPr>
          <p:nvPr/>
        </p:nvSpPr>
        <p:spPr bwMode="auto">
          <a:xfrm>
            <a:off x="2911475" y="2962275"/>
            <a:ext cx="144462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sl-SI" sz="1000" dirty="0" smtClean="0">
                <a:latin typeface="Calibri" pitchFamily="34" charset="0"/>
                <a:cs typeface="Calibri" pitchFamily="34" charset="0"/>
              </a:rPr>
              <a:t>Z pomožnim ogrevanjem</a:t>
            </a:r>
            <a:endParaRPr lang="de-DE" sz="1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250" name="Textfeld 1"/>
          <p:cNvSpPr txBox="1">
            <a:spLocks noChangeArrowheads="1"/>
          </p:cNvSpPr>
          <p:nvPr/>
        </p:nvSpPr>
        <p:spPr bwMode="auto">
          <a:xfrm>
            <a:off x="1216025" y="3352800"/>
            <a:ext cx="1444625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sl-SI" sz="1000" dirty="0" smtClean="0">
                <a:latin typeface="Calibri" pitchFamily="34" charset="0"/>
                <a:cs typeface="Calibri" pitchFamily="34" charset="0"/>
              </a:rPr>
              <a:t>Brez pomožnega ogrevanja</a:t>
            </a:r>
            <a:endParaRPr lang="de-DE" sz="1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251" name="Textfeld 1"/>
          <p:cNvSpPr txBox="1">
            <a:spLocks noChangeArrowheads="1"/>
          </p:cNvSpPr>
          <p:nvPr/>
        </p:nvSpPr>
        <p:spPr bwMode="auto">
          <a:xfrm>
            <a:off x="5918200" y="2444750"/>
            <a:ext cx="1446213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sl-SI" sz="1000" dirty="0" smtClean="0">
                <a:latin typeface="Calibri" pitchFamily="34" charset="0"/>
                <a:cs typeface="Calibri" pitchFamily="34" charset="0"/>
              </a:rPr>
              <a:t>Z pomožnim ogrevanjem</a:t>
            </a:r>
            <a:endParaRPr lang="de-DE" sz="10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252" name="Textfeld 1"/>
          <p:cNvSpPr txBox="1">
            <a:spLocks noChangeArrowheads="1"/>
          </p:cNvSpPr>
          <p:nvPr/>
        </p:nvSpPr>
        <p:spPr bwMode="auto">
          <a:xfrm>
            <a:off x="4116388" y="2779713"/>
            <a:ext cx="1446212" cy="28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r>
              <a:rPr lang="sl-SI" sz="1000" dirty="0" smtClean="0">
                <a:latin typeface="Calibri" pitchFamily="34" charset="0"/>
                <a:cs typeface="Calibri" pitchFamily="34" charset="0"/>
              </a:rPr>
              <a:t>Brez pomožnega ogrevanja</a:t>
            </a:r>
            <a:endParaRPr lang="de-DE" sz="1000" dirty="0"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10253" name="Gruppieren 7"/>
          <p:cNvGrpSpPr>
            <a:grpSpLocks/>
          </p:cNvGrpSpPr>
          <p:nvPr/>
        </p:nvGrpSpPr>
        <p:grpSpPr bwMode="auto">
          <a:xfrm>
            <a:off x="6851650" y="1111250"/>
            <a:ext cx="1352550" cy="1277938"/>
            <a:chOff x="6478003" y="1337278"/>
            <a:chExt cx="1353335" cy="1277624"/>
          </a:xfrm>
        </p:grpSpPr>
        <p:pic>
          <p:nvPicPr>
            <p:cNvPr id="10254" name="Picture 3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9325" t="56834" r="19502" b="18884"/>
            <a:stretch>
              <a:fillRect/>
            </a:stretch>
          </p:blipFill>
          <p:spPr bwMode="auto">
            <a:xfrm>
              <a:off x="6478003" y="1337278"/>
              <a:ext cx="1353335" cy="1277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255" name="Flussdiagramm: Zusammenführung 8"/>
            <p:cNvSpPr>
              <a:spLocks noChangeArrowheads="1"/>
            </p:cNvSpPr>
            <p:nvPr/>
          </p:nvSpPr>
          <p:spPr bwMode="auto">
            <a:xfrm>
              <a:off x="6990513" y="1976090"/>
              <a:ext cx="164158" cy="144016"/>
            </a:xfrm>
            <a:prstGeom prst="flowChartSummingJunction">
              <a:avLst/>
            </a:prstGeom>
            <a:solidFill>
              <a:srgbClr val="C0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pic>
          <p:nvPicPr>
            <p:cNvPr id="19458" name="Picture 2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016" t="51235" r="12921" b="14035"/>
            <a:stretch/>
          </p:blipFill>
          <p:spPr bwMode="auto">
            <a:xfrm>
              <a:off x="7282100" y="1541486"/>
              <a:ext cx="483082" cy="302868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eere Präsentation">
  <a:themeElements>
    <a:clrScheme name="Leere Prä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eere Prä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34" charset="-128"/>
          </a:defRPr>
        </a:defPPr>
      </a:lstStyle>
    </a:lnDef>
  </a:objectDefaults>
  <a:extraClrSchemeLst>
    <a:extraClrScheme>
      <a:clrScheme name="Leere Prä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1983</TotalTime>
  <Words>970</Words>
  <Application>Microsoft Office PowerPoint</Application>
  <PresentationFormat>Custom</PresentationFormat>
  <Paragraphs>185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ＭＳ Ｐゴシック</vt:lpstr>
      <vt:lpstr>Arial</vt:lpstr>
      <vt:lpstr>Calibri</vt:lpstr>
      <vt:lpstr>Wingdings</vt:lpstr>
      <vt:lpstr>Leere Präsentation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SELACAL</vt:lpstr>
      <vt:lpstr>Lastnosti</vt:lpstr>
      <vt:lpstr>SELACAL control</vt:lpstr>
      <vt:lpstr>Dobavljivi sistemi</vt:lpstr>
      <vt:lpstr>PowerPoint Presentation</vt:lpstr>
      <vt:lpstr>PowerPoint Presentation</vt:lpstr>
      <vt:lpstr>PowerPoint Presentation</vt:lpstr>
      <vt:lpstr>PowerPoint Presentation</vt:lpstr>
    </vt:vector>
  </TitlesOfParts>
  <Company>Apple OSX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Apple OSX</dc:creator>
  <cp:lastModifiedBy>Borut Medved</cp:lastModifiedBy>
  <cp:revision>243</cp:revision>
  <dcterms:created xsi:type="dcterms:W3CDTF">2007-12-06T15:36:13Z</dcterms:created>
  <dcterms:modified xsi:type="dcterms:W3CDTF">2015-05-05T20:39:56Z</dcterms:modified>
</cp:coreProperties>
</file>